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50" r:id="rId2"/>
  </p:sldMasterIdLst>
  <p:notesMasterIdLst>
    <p:notesMasterId r:id="rId18"/>
  </p:notesMasterIdLst>
  <p:handoutMasterIdLst>
    <p:handoutMasterId r:id="rId19"/>
  </p:handoutMasterIdLst>
  <p:sldIdLst>
    <p:sldId id="256" r:id="rId3"/>
    <p:sldId id="258" r:id="rId4"/>
    <p:sldId id="263" r:id="rId5"/>
    <p:sldId id="259" r:id="rId6"/>
    <p:sldId id="260" r:id="rId7"/>
    <p:sldId id="262" r:id="rId8"/>
    <p:sldId id="264" r:id="rId9"/>
    <p:sldId id="293" r:id="rId10"/>
    <p:sldId id="278" r:id="rId11"/>
    <p:sldId id="277" r:id="rId12"/>
    <p:sldId id="269" r:id="rId13"/>
    <p:sldId id="271" r:id="rId14"/>
    <p:sldId id="267" r:id="rId15"/>
    <p:sldId id="272" r:id="rId16"/>
    <p:sldId id="261" r:id="rId17"/>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9B8"/>
    <a:srgbClr val="0F334A"/>
    <a:srgbClr val="E6ECEB"/>
    <a:srgbClr val="153E6A"/>
    <a:srgbClr val="ACC850"/>
    <a:srgbClr val="BACAC7"/>
    <a:srgbClr val="174D79"/>
    <a:srgbClr val="047EC8"/>
    <a:srgbClr val="FFBD1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4" autoAdjust="0"/>
    <p:restoredTop sz="56021" autoAdjust="0"/>
  </p:normalViewPr>
  <p:slideViewPr>
    <p:cSldViewPr snapToGrid="0" snapToObjects="1">
      <p:cViewPr varScale="1">
        <p:scale>
          <a:sx n="57" d="100"/>
          <a:sy n="57" d="100"/>
        </p:scale>
        <p:origin x="78" y="174"/>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65" d="100"/>
          <a:sy n="65" d="100"/>
        </p:scale>
        <p:origin x="308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C932F4-90CB-44D8-A914-ACC01156B61F}" type="datetimeFigureOut">
              <a:rPr lang="en-US" smtClean="0"/>
              <a:t>9/18/2023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58343B-7716-47AD-9E6F-49DB48B8D90C}" type="slidenum">
              <a:rPr lang="en-US" smtClean="0"/>
              <a:t>‹#›</a:t>
            </a:fld>
            <a:endParaRPr lang="en-US"/>
          </a:p>
        </p:txBody>
      </p:sp>
    </p:spTree>
    <p:extLst>
      <p:ext uri="{BB962C8B-B14F-4D97-AF65-F5344CB8AC3E}">
        <p14:creationId xmlns:p14="http://schemas.microsoft.com/office/powerpoint/2010/main" val="2386807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6496F-B1CE-45A4-97D7-D6A122362B5C}"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FB4100-66EF-49B1-AA00-52F1C823F4D6}" type="slidenum">
              <a:rPr lang="en-US" smtClean="0"/>
              <a:t>‹#›</a:t>
            </a:fld>
            <a:endParaRPr lang="en-US"/>
          </a:p>
        </p:txBody>
      </p:sp>
    </p:spTree>
    <p:extLst>
      <p:ext uri="{BB962C8B-B14F-4D97-AF65-F5344CB8AC3E}">
        <p14:creationId xmlns:p14="http://schemas.microsoft.com/office/powerpoint/2010/main" val="352356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i="1" dirty="0"/>
              <a:t>Introduce</a:t>
            </a:r>
            <a:r>
              <a:rPr lang="en-US" i="1" baseline="0" dirty="0"/>
              <a:t> the presentation and yourself.]</a:t>
            </a:r>
          </a:p>
          <a:p>
            <a:endParaRPr lang="en-US" i="1" baseline="0" dirty="0"/>
          </a:p>
          <a:p>
            <a:r>
              <a:rPr lang="en-US" i="1" baseline="0" dirty="0"/>
              <a:t>(For example, Thank you for joining us today to introduce you to ASDA and why membership in ASDA is an important step in getting connected to the field of dentistry. My name is </a:t>
            </a:r>
            <a:r>
              <a:rPr lang="en-US" i="1" baseline="0" dirty="0" err="1"/>
              <a:t>xxxx</a:t>
            </a:r>
            <a:r>
              <a:rPr lang="en-US" i="1" baseline="0" dirty="0"/>
              <a:t>. I’m a </a:t>
            </a:r>
            <a:r>
              <a:rPr lang="en-US" i="1" baseline="0" dirty="0" err="1"/>
              <a:t>xxxx</a:t>
            </a:r>
            <a:r>
              <a:rPr lang="en-US" i="1" baseline="0" dirty="0"/>
              <a:t> grad at </a:t>
            </a:r>
            <a:r>
              <a:rPr lang="en-US" i="1" baseline="0" dirty="0" err="1"/>
              <a:t>xxxx</a:t>
            </a:r>
            <a:r>
              <a:rPr lang="en-US" i="1" baseline="0" dirty="0"/>
              <a:t>. I first became involved in ASDA </a:t>
            </a:r>
            <a:r>
              <a:rPr lang="en-US" i="1" baseline="0" dirty="0" err="1"/>
              <a:t>xxxxx</a:t>
            </a:r>
            <a:r>
              <a:rPr lang="en-US" i="1" baseline="0" dirty="0"/>
              <a:t>. Let’s get started!]</a:t>
            </a:r>
            <a:endParaRPr lang="en-US" dirty="0"/>
          </a:p>
          <a:p>
            <a:endParaRPr lang="en-US" dirty="0"/>
          </a:p>
        </p:txBody>
      </p:sp>
      <p:sp>
        <p:nvSpPr>
          <p:cNvPr id="4" name="Slide Number Placeholder 3"/>
          <p:cNvSpPr>
            <a:spLocks noGrp="1"/>
          </p:cNvSpPr>
          <p:nvPr>
            <p:ph type="sldNum" sz="quarter" idx="10"/>
          </p:nvPr>
        </p:nvSpPr>
        <p:spPr/>
        <p:txBody>
          <a:bodyPr/>
          <a:lstStyle/>
          <a:p>
            <a:fld id="{55FB4100-66EF-49B1-AA00-52F1C823F4D6}" type="slidenum">
              <a:rPr lang="en-US" smtClean="0"/>
              <a:t>1</a:t>
            </a:fld>
            <a:endParaRPr lang="en-US"/>
          </a:p>
        </p:txBody>
      </p:sp>
    </p:spTree>
    <p:extLst>
      <p:ext uri="{BB962C8B-B14F-4D97-AF65-F5344CB8AC3E}">
        <p14:creationId xmlns:p14="http://schemas.microsoft.com/office/powerpoint/2010/main" val="620452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Another</a:t>
            </a:r>
            <a:r>
              <a:rPr lang="en-US" baseline="0" dirty="0"/>
              <a:t> key focus for ASDA is leadership development. As future dentists, you will be oral health leaders and ASDA is your path to gaining skills beyond those learned in dental school. Let’s take a look at just some of the options you can access as an ASDA member. </a:t>
            </a:r>
            <a:endParaRPr lang="en-US" dirty="0"/>
          </a:p>
        </p:txBody>
      </p:sp>
      <p:sp>
        <p:nvSpPr>
          <p:cNvPr id="4" name="Slide Number Placeholder 3"/>
          <p:cNvSpPr>
            <a:spLocks noGrp="1"/>
          </p:cNvSpPr>
          <p:nvPr>
            <p:ph type="sldNum" sz="quarter" idx="10"/>
          </p:nvPr>
        </p:nvSpPr>
        <p:spPr/>
        <p:txBody>
          <a:bodyPr/>
          <a:lstStyle/>
          <a:p>
            <a:fld id="{CC0EFD2E-DB98-4209-98B0-A4C683938160}" type="slidenum">
              <a:rPr lang="en-US" smtClean="0"/>
              <a:t>10</a:t>
            </a:fld>
            <a:endParaRPr lang="en-US"/>
          </a:p>
        </p:txBody>
      </p:sp>
    </p:spTree>
    <p:extLst>
      <p:ext uri="{BB962C8B-B14F-4D97-AF65-F5344CB8AC3E}">
        <p14:creationId xmlns:p14="http://schemas.microsoft.com/office/powerpoint/2010/main" val="599878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As a </a:t>
            </a:r>
            <a:r>
              <a:rPr lang="en-US" dirty="0" err="1"/>
              <a:t>predental</a:t>
            </a:r>
            <a:r>
              <a:rPr lang="en-US" dirty="0"/>
              <a:t> member of ASDA, you will receive Getting into Dental School. This guide includes information on all US dental schools including tuition, average GPA, average DAT score and grading system. Plus, you’ll find information from current and recently graduated dental students who have been in your shoes.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guide also provides </a:t>
            </a:r>
            <a:r>
              <a:rPr lang="en-US" dirty="0" err="1"/>
              <a:t>predentals</a:t>
            </a:r>
            <a:r>
              <a:rPr lang="en-US" dirty="0"/>
              <a:t> with helpful tips on seeking letters of evaluation, choosing a dental school, the different career paths within dentistry, taking a gap year, and so much more! </a:t>
            </a:r>
          </a:p>
          <a:p>
            <a:endParaRPr lang="en-US" baseline="0" dirty="0"/>
          </a:p>
          <a:p>
            <a:r>
              <a:rPr lang="en-US" baseline="0" dirty="0"/>
              <a:t>[</a:t>
            </a:r>
            <a:r>
              <a:rPr lang="en-US" i="1" baseline="0" dirty="0"/>
              <a:t>Include more information if you are familiar with the Guide.]</a:t>
            </a:r>
            <a:endParaRPr lang="en-US" dirty="0"/>
          </a:p>
        </p:txBody>
      </p:sp>
      <p:sp>
        <p:nvSpPr>
          <p:cNvPr id="4" name="Slide Number Placeholder 3"/>
          <p:cNvSpPr>
            <a:spLocks noGrp="1"/>
          </p:cNvSpPr>
          <p:nvPr>
            <p:ph type="sldNum" sz="quarter" idx="10"/>
          </p:nvPr>
        </p:nvSpPr>
        <p:spPr/>
        <p:txBody>
          <a:bodyPr/>
          <a:lstStyle/>
          <a:p>
            <a:fld id="{55FB4100-66EF-49B1-AA00-52F1C823F4D6}" type="slidenum">
              <a:rPr lang="en-US" smtClean="0"/>
              <a:t>11</a:t>
            </a:fld>
            <a:endParaRPr lang="en-US"/>
          </a:p>
        </p:txBody>
      </p:sp>
    </p:spTree>
    <p:extLst>
      <p:ext uri="{BB962C8B-B14F-4D97-AF65-F5344CB8AC3E}">
        <p14:creationId xmlns:p14="http://schemas.microsoft.com/office/powerpoint/2010/main" val="50254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As a predental member you will receive two publications: The Polished Predental and Contour. Polished Predental is an emailed newsletter and Contour is ASDA’s magazine you can access online. These publications keep you up-to-date on the field of dentistry. It is also a great resource to build your understanding of the dental field and issues important to dental students. </a:t>
            </a:r>
            <a:r>
              <a:rPr lang="en-US" dirty="0">
                <a:latin typeface="+mn-lt"/>
                <a:ea typeface="Calibri"/>
                <a:cs typeface="Calibri"/>
                <a:sym typeface="Calibri"/>
              </a:rPr>
              <a:t>Articles are written by experts in the field, current dental students, and recent graduates.</a:t>
            </a:r>
            <a:endParaRPr lang="en-US" dirty="0"/>
          </a:p>
          <a:p>
            <a:pPr marL="0" lvl="0" indent="0" algn="l" rtl="0">
              <a:spcBef>
                <a:spcPts val="0"/>
              </a:spcBef>
              <a:spcAft>
                <a:spcPts val="0"/>
              </a:spcAft>
              <a:buNone/>
            </a:pPr>
            <a:endParaRPr lang="en-US" dirty="0">
              <a:latin typeface="+mn-lt"/>
              <a:ea typeface="Calibri"/>
              <a:cs typeface="Calibri"/>
              <a:sym typeface="Calibri"/>
            </a:endParaRPr>
          </a:p>
          <a:p>
            <a:pPr marL="0" lvl="0" indent="0" algn="l" rtl="0">
              <a:spcBef>
                <a:spcPts val="0"/>
              </a:spcBef>
              <a:spcAft>
                <a:spcPts val="0"/>
              </a:spcAft>
              <a:buNone/>
            </a:pPr>
            <a:r>
              <a:rPr lang="en-US" dirty="0">
                <a:solidFill>
                  <a:srgbClr val="292934"/>
                </a:solidFill>
              </a:rPr>
              <a:t>Additional guides</a:t>
            </a:r>
            <a:r>
              <a:rPr lang="en-US" baseline="0" dirty="0">
                <a:solidFill>
                  <a:srgbClr val="292934"/>
                </a:solidFill>
              </a:rPr>
              <a:t> and handbooks only available to ASDA Predental members include the Predental Timeline, Predental Shadowing Guide and the How-to Guide Applying to Dental School for Non-Traditional Students. </a:t>
            </a:r>
            <a:endParaRPr lang="en-US" dirty="0">
              <a:solidFill>
                <a:srgbClr val="292934"/>
              </a:solidFill>
            </a:endParaRPr>
          </a:p>
          <a:p>
            <a:pPr eaLnBrk="1" hangingPunct="1">
              <a:spcBef>
                <a:spcPct val="0"/>
              </a:spcBef>
            </a:pPr>
            <a:endParaRPr lang="en-US" dirty="0">
              <a:latin typeface="Calibri" charset="0"/>
              <a:ea typeface="MS PGothic" charset="0"/>
            </a:endParaRPr>
          </a:p>
          <a:p>
            <a:pPr eaLnBrk="1" hangingPunct="1">
              <a:spcBef>
                <a:spcPct val="0"/>
              </a:spcBef>
            </a:pPr>
            <a:endParaRPr lang="en-US" altLang="en-US" dirty="0"/>
          </a:p>
          <a:p>
            <a:pPr eaLnBrk="1" hangingPunct="1">
              <a:spcBef>
                <a:spcPct val="0"/>
              </a:spcBef>
            </a:pPr>
            <a:endParaRPr lang="en-US" alt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5FB4100-66EF-49B1-AA00-52F1C823F4D6}" type="slidenum">
              <a:rPr lang="en-US" smtClean="0"/>
              <a:t>12</a:t>
            </a:fld>
            <a:endParaRPr lang="en-US"/>
          </a:p>
        </p:txBody>
      </p:sp>
    </p:spTree>
    <p:extLst>
      <p:ext uri="{BB962C8B-B14F-4D97-AF65-F5344CB8AC3E}">
        <p14:creationId xmlns:p14="http://schemas.microsoft.com/office/powerpoint/2010/main" val="2438850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Providing</a:t>
            </a:r>
            <a:r>
              <a:rPr lang="en-US" baseline="0" dirty="0"/>
              <a:t> information and resources is another key mission objective of ASDA. As a </a:t>
            </a:r>
            <a:r>
              <a:rPr lang="en-US" baseline="0" dirty="0" err="1"/>
              <a:t>predental</a:t>
            </a:r>
            <a:r>
              <a:rPr lang="en-US" baseline="0" dirty="0"/>
              <a:t>, </a:t>
            </a:r>
            <a:r>
              <a:rPr lang="en-US" dirty="0"/>
              <a:t>ASDA is your resource for </a:t>
            </a:r>
            <a:r>
              <a:rPr lang="en-US" baseline="0" dirty="0"/>
              <a:t>information on dental schools and ASDA’s </a:t>
            </a:r>
            <a:r>
              <a:rPr lang="en-US" baseline="0" dirty="0" err="1"/>
              <a:t>predoctoral</a:t>
            </a:r>
            <a:r>
              <a:rPr lang="en-US" baseline="0" dirty="0"/>
              <a:t> chapters.</a:t>
            </a:r>
            <a:r>
              <a:rPr lang="en-US" dirty="0"/>
              <a:t> Go to ASDAnet.org</a:t>
            </a:r>
            <a:r>
              <a:rPr lang="en-US" baseline="0" dirty="0"/>
              <a:t> to f</a:t>
            </a:r>
            <a:r>
              <a:rPr lang="en-US" dirty="0"/>
              <a:t>ind a list of all US dental schools, links to the dental program online and a list of all predoctoral ASDA chapters. Remember,</a:t>
            </a:r>
            <a:r>
              <a:rPr lang="en-US" baseline="0" dirty="0"/>
              <a:t> ASDA’s </a:t>
            </a:r>
            <a:r>
              <a:rPr lang="en-US" baseline="0" dirty="0" err="1"/>
              <a:t>predoctoral</a:t>
            </a:r>
            <a:r>
              <a:rPr lang="en-US" baseline="0" dirty="0"/>
              <a:t> chapters are grouped by district. The map of the US on the slide shows ASDA’s 11 districts in various colors. </a:t>
            </a:r>
            <a:endParaRPr lang="en-US" dirty="0"/>
          </a:p>
          <a:p>
            <a:endParaRPr lang="en-US" dirty="0"/>
          </a:p>
        </p:txBody>
      </p:sp>
      <p:sp>
        <p:nvSpPr>
          <p:cNvPr id="4" name="Slide Number Placeholder 3"/>
          <p:cNvSpPr>
            <a:spLocks noGrp="1"/>
          </p:cNvSpPr>
          <p:nvPr>
            <p:ph type="sldNum" sz="quarter" idx="10"/>
          </p:nvPr>
        </p:nvSpPr>
        <p:spPr/>
        <p:txBody>
          <a:bodyPr/>
          <a:lstStyle/>
          <a:p>
            <a:fld id="{55FB4100-66EF-49B1-AA00-52F1C823F4D6}" type="slidenum">
              <a:rPr lang="en-US" smtClean="0"/>
              <a:t>13</a:t>
            </a:fld>
            <a:endParaRPr lang="en-US"/>
          </a:p>
        </p:txBody>
      </p:sp>
    </p:spTree>
    <p:extLst>
      <p:ext uri="{BB962C8B-B14F-4D97-AF65-F5344CB8AC3E}">
        <p14:creationId xmlns:p14="http://schemas.microsoft.com/office/powerpoint/2010/main" val="3177808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 with national ASDA through social media. National ASDA’s Instagram is</a:t>
            </a:r>
            <a:r>
              <a:rPr lang="en-US" baseline="0" dirty="0"/>
              <a:t> provided on this slide. Get connected to build your dental community.</a:t>
            </a:r>
          </a:p>
          <a:p>
            <a:endParaRPr lang="en-US" baseline="0" dirty="0"/>
          </a:p>
          <a:p>
            <a:r>
              <a:rPr lang="en-US" dirty="0"/>
              <a:t>ASDA Districts and Chapters also have </a:t>
            </a:r>
            <a:r>
              <a:rPr lang="en-US" dirty="0" err="1"/>
              <a:t>instagram</a:t>
            </a:r>
            <a:r>
              <a:rPr lang="en-US" dirty="0"/>
              <a:t> and </a:t>
            </a:r>
            <a:r>
              <a:rPr lang="en-US" dirty="0" err="1"/>
              <a:t>facebook</a:t>
            </a:r>
            <a:r>
              <a:rPr lang="en-US" dirty="0"/>
              <a:t> accounts that </a:t>
            </a:r>
            <a:r>
              <a:rPr lang="en-US" dirty="0" err="1"/>
              <a:t>predentals</a:t>
            </a:r>
            <a:r>
              <a:rPr lang="en-US" dirty="0"/>
              <a:t> can reach out to and follow. Additionally, some ASDA Districts may also have </a:t>
            </a:r>
            <a:r>
              <a:rPr lang="en-US" dirty="0" err="1"/>
              <a:t>predental</a:t>
            </a:r>
            <a:r>
              <a:rPr lang="en-US" dirty="0"/>
              <a:t> accounts as well. </a:t>
            </a:r>
            <a:endParaRPr lang="en-US" baseline="0" dirty="0"/>
          </a:p>
          <a:p>
            <a:endParaRPr lang="en-US" dirty="0"/>
          </a:p>
        </p:txBody>
      </p:sp>
      <p:sp>
        <p:nvSpPr>
          <p:cNvPr id="4" name="Slide Number Placeholder 3"/>
          <p:cNvSpPr>
            <a:spLocks noGrp="1"/>
          </p:cNvSpPr>
          <p:nvPr>
            <p:ph type="sldNum" sz="quarter" idx="10"/>
          </p:nvPr>
        </p:nvSpPr>
        <p:spPr/>
        <p:txBody>
          <a:bodyPr/>
          <a:lstStyle/>
          <a:p>
            <a:fld id="{55FB4100-66EF-49B1-AA00-52F1C823F4D6}" type="slidenum">
              <a:rPr lang="en-US" smtClean="0"/>
              <a:t>14</a:t>
            </a:fld>
            <a:endParaRPr lang="en-US"/>
          </a:p>
        </p:txBody>
      </p:sp>
    </p:spTree>
    <p:extLst>
      <p:ext uri="{BB962C8B-B14F-4D97-AF65-F5344CB8AC3E}">
        <p14:creationId xmlns:p14="http://schemas.microsoft.com/office/powerpoint/2010/main" val="846371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ASDA is an organization focused on dental students. And, we are able to achieve our mission through the support of our members. Join ASDA today!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[2024 membership year opened September 6, 2023.]</a:t>
            </a:r>
          </a:p>
        </p:txBody>
      </p:sp>
      <p:sp>
        <p:nvSpPr>
          <p:cNvPr id="4" name="Slide Number Placeholder 3"/>
          <p:cNvSpPr>
            <a:spLocks noGrp="1"/>
          </p:cNvSpPr>
          <p:nvPr>
            <p:ph type="sldNum" sz="quarter" idx="10"/>
          </p:nvPr>
        </p:nvSpPr>
        <p:spPr/>
        <p:txBody>
          <a:bodyPr/>
          <a:lstStyle/>
          <a:p>
            <a:fld id="{55FB4100-66EF-49B1-AA00-52F1C823F4D6}" type="slidenum">
              <a:rPr lang="en-US" smtClean="0"/>
              <a:t>15</a:t>
            </a:fld>
            <a:endParaRPr lang="en-US"/>
          </a:p>
        </p:txBody>
      </p:sp>
    </p:spTree>
    <p:extLst>
      <p:ext uri="{BB962C8B-B14F-4D97-AF65-F5344CB8AC3E}">
        <p14:creationId xmlns:p14="http://schemas.microsoft.com/office/powerpoint/2010/main" val="1407733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ASDA</a:t>
            </a:r>
            <a:r>
              <a:rPr lang="en-US" baseline="0" dirty="0"/>
              <a:t> was founded in 1971 by dental students. Since the 70’s, ASDA has grown to become the largest national organization representing dental students. ASDA has a chapter at every dental school in the US and Puerto Rico, as a well as a national office in Chicago. ASDA represents more than 22,000 members. Let’s take a closer look at how ASDA is organized. </a:t>
            </a:r>
            <a:endParaRPr lang="en-US" dirty="0"/>
          </a:p>
          <a:p>
            <a:endParaRPr lang="en-US" dirty="0"/>
          </a:p>
        </p:txBody>
      </p:sp>
      <p:sp>
        <p:nvSpPr>
          <p:cNvPr id="4" name="Slide Number Placeholder 3"/>
          <p:cNvSpPr>
            <a:spLocks noGrp="1"/>
          </p:cNvSpPr>
          <p:nvPr>
            <p:ph type="sldNum" sz="quarter" idx="10"/>
          </p:nvPr>
        </p:nvSpPr>
        <p:spPr/>
        <p:txBody>
          <a:bodyPr/>
          <a:lstStyle/>
          <a:p>
            <a:fld id="{55FB4100-66EF-49B1-AA00-52F1C823F4D6}" type="slidenum">
              <a:rPr lang="en-US" smtClean="0"/>
              <a:t>2</a:t>
            </a:fld>
            <a:endParaRPr lang="en-US"/>
          </a:p>
        </p:txBody>
      </p:sp>
    </p:spTree>
    <p:extLst>
      <p:ext uri="{BB962C8B-B14F-4D97-AF65-F5344CB8AC3E}">
        <p14:creationId xmlns:p14="http://schemas.microsoft.com/office/powerpoint/2010/main" val="3011966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ASDA member leaders at the national, district and local level help</a:t>
            </a:r>
            <a:r>
              <a:rPr lang="en-US" baseline="0" dirty="0"/>
              <a:t> fulfill ASDA’s mission. What is a mission? A mission is an explanation of why an organization exists. </a:t>
            </a:r>
          </a:p>
          <a:p>
            <a:endParaRPr lang="en-US" baseline="0" dirty="0"/>
          </a:p>
          <a:p>
            <a:r>
              <a:rPr lang="en-US" baseline="0" dirty="0"/>
              <a:t>What is ASDA’s mission: </a:t>
            </a:r>
          </a:p>
          <a:p>
            <a:r>
              <a:rPr lang="en-US" dirty="0"/>
              <a:t>ASDA is a national student-run organization that protects and advances the rights, interests and welfare of dental students. It introduces students to lifelong involvement in organized dentistry and provides services, information, education, representation and advocacy.</a:t>
            </a:r>
          </a:p>
          <a:p>
            <a:endParaRPr lang="en-US" dirty="0"/>
          </a:p>
          <a:p>
            <a:r>
              <a:rPr lang="en-US" dirty="0"/>
              <a:t>Our mission guides what ASDA does, who we do it for and how we do it. For ASDA, that means we are a student-run organization that:</a:t>
            </a:r>
          </a:p>
          <a:p>
            <a:pPr lvl="0"/>
            <a:r>
              <a:rPr lang="en-US" dirty="0"/>
              <a:t>Protects dental students</a:t>
            </a:r>
          </a:p>
          <a:p>
            <a:pPr lvl="0"/>
            <a:r>
              <a:rPr lang="en-US" dirty="0"/>
              <a:t>Advances dental student rights/interests</a:t>
            </a:r>
          </a:p>
          <a:p>
            <a:pPr lvl="0"/>
            <a:r>
              <a:rPr lang="en-US" dirty="0"/>
              <a:t>Introduces organized dentistry</a:t>
            </a:r>
          </a:p>
          <a:p>
            <a:pPr lvl="0"/>
            <a:r>
              <a:rPr lang="en-US" dirty="0"/>
              <a:t>Provides information and education</a:t>
            </a:r>
          </a:p>
          <a:p>
            <a:pPr lvl="0"/>
            <a:r>
              <a:rPr lang="en-US" dirty="0"/>
              <a:t>Represents dental students</a:t>
            </a:r>
          </a:p>
          <a:p>
            <a:pPr lvl="0"/>
            <a:r>
              <a:rPr lang="en-US" dirty="0"/>
              <a:t>Advocates on their behalf </a:t>
            </a:r>
          </a:p>
          <a:p>
            <a:pPr lvl="0"/>
            <a:endParaRPr lang="en-US" dirty="0"/>
          </a:p>
          <a:p>
            <a:endParaRPr lang="en-US" dirty="0"/>
          </a:p>
        </p:txBody>
      </p:sp>
      <p:sp>
        <p:nvSpPr>
          <p:cNvPr id="4" name="Slide Number Placeholder 3"/>
          <p:cNvSpPr>
            <a:spLocks noGrp="1"/>
          </p:cNvSpPr>
          <p:nvPr>
            <p:ph type="sldNum" sz="quarter" idx="10"/>
          </p:nvPr>
        </p:nvSpPr>
        <p:spPr/>
        <p:txBody>
          <a:bodyPr/>
          <a:lstStyle/>
          <a:p>
            <a:fld id="{55FB4100-66EF-49B1-AA00-52F1C823F4D6}" type="slidenum">
              <a:rPr lang="en-US" smtClean="0"/>
              <a:t>3</a:t>
            </a:fld>
            <a:endParaRPr lang="en-US"/>
          </a:p>
        </p:txBody>
      </p:sp>
    </p:spTree>
    <p:extLst>
      <p:ext uri="{BB962C8B-B14F-4D97-AF65-F5344CB8AC3E}">
        <p14:creationId xmlns:p14="http://schemas.microsoft.com/office/powerpoint/2010/main" val="1969230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Each dental school has an ASDA chapter. Each chapter has two representatives, also known as delegates, who vote during the House of Delegates. The House of Delegates votes on ASDA policy such as legislative policies, ASDA’s code of ethics, professional issues such as vaping, and more. The House also elects ASDA’s president, two vice presidents and Speaker of the House who are part of ASDA’s Executive Committee. </a:t>
            </a:r>
          </a:p>
          <a:p>
            <a:endParaRPr lang="en-US" baseline="0" dirty="0"/>
          </a:p>
          <a:p>
            <a:r>
              <a:rPr lang="en-US" baseline="0" dirty="0"/>
              <a:t>Chapters are grouped in one of ASDA’s 11 districts. The chapters of a district elect their ASDA District Trustee who sits on ASDA’s Board of Trustees. </a:t>
            </a:r>
          </a:p>
          <a:p>
            <a:endParaRPr lang="en-US" baseline="0" dirty="0"/>
          </a:p>
          <a:p>
            <a:r>
              <a:rPr lang="en-US" baseline="0" dirty="0"/>
              <a:t>ASDA’s Board of Trustees consists of the Executive Committee, the 11 district trustees, and the Immediate Past President. The Board appoints councils and the Executive Committee appoints board management committees.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help support the House, Board and ASDA’s council and committees, ASDA has a national office in Chicago with</a:t>
            </a:r>
            <a:r>
              <a:rPr lang="en-US" baseline="0" dirty="0"/>
              <a:t> staff members. Staff work in areas such as membership, social media, advocacy and education- all focused on ASDA’s members. This is similar in structure to the ADA. The ADA also has a House of Delegates, a Board of Trustees, national council and committees and staff located in Chicago. </a:t>
            </a:r>
          </a:p>
          <a:p>
            <a:endParaRPr lang="en-US" baseline="0" dirty="0"/>
          </a:p>
          <a:p>
            <a:r>
              <a:rPr lang="en-US" baseline="0" dirty="0"/>
              <a:t>Dental students are the focus of ASDA and help lead the organization. What guides ASDA’s member leaders?</a:t>
            </a:r>
            <a:endParaRPr lang="en-US" altLang="en-US" dirty="0"/>
          </a:p>
          <a:p>
            <a:endParaRPr lang="en-US" dirty="0"/>
          </a:p>
        </p:txBody>
      </p:sp>
      <p:sp>
        <p:nvSpPr>
          <p:cNvPr id="4" name="Slide Number Placeholder 3"/>
          <p:cNvSpPr>
            <a:spLocks noGrp="1"/>
          </p:cNvSpPr>
          <p:nvPr>
            <p:ph type="sldNum" sz="quarter" idx="10"/>
          </p:nvPr>
        </p:nvSpPr>
        <p:spPr/>
        <p:txBody>
          <a:bodyPr/>
          <a:lstStyle/>
          <a:p>
            <a:fld id="{55FB4100-66EF-49B1-AA00-52F1C823F4D6}" type="slidenum">
              <a:rPr lang="en-US" smtClean="0"/>
              <a:t>4</a:t>
            </a:fld>
            <a:endParaRPr lang="en-US"/>
          </a:p>
        </p:txBody>
      </p:sp>
    </p:spTree>
    <p:extLst>
      <p:ext uri="{BB962C8B-B14F-4D97-AF65-F5344CB8AC3E}">
        <p14:creationId xmlns:p14="http://schemas.microsoft.com/office/powerpoint/2010/main" val="1945906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defTabSz="914400">
              <a:spcAft>
                <a:spcPts val="1800"/>
              </a:spcAft>
              <a:buClr>
                <a:srgbClr val="003767"/>
              </a:buClr>
              <a:buSzPct val="85000"/>
              <a:buFont typeface="Arial" panose="020B0604020202020204" pitchFamily="34" charset="0"/>
              <a:buNone/>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ASDA’s mission sets</a:t>
            </a:r>
            <a:r>
              <a:rPr lang="en-US" altLang="en-US" sz="1200" baseline="0" dirty="0">
                <a:solidFill>
                  <a:srgbClr val="292934"/>
                </a:solidFill>
                <a:latin typeface="Calibri" panose="020F0502020204030204" pitchFamily="34" charset="0"/>
                <a:ea typeface="MS PGothic" pitchFamily="34" charset="-128"/>
                <a:cs typeface="Arial" panose="020B0604020202020204" pitchFamily="34" charset="0"/>
              </a:rPr>
              <a:t> the objectives of the organization and informs what ASDA does. As a result of ASDA’s mission, we: </a:t>
            </a:r>
          </a:p>
          <a:p>
            <a:pPr marL="0" lvl="0" indent="0" defTabSz="914400">
              <a:spcAft>
                <a:spcPts val="1800"/>
              </a:spcAft>
              <a:buClr>
                <a:srgbClr val="003767"/>
              </a:buClr>
              <a:buSzPct val="85000"/>
              <a:buFont typeface="Arial" panose="020B0604020202020204" pitchFamily="34" charset="0"/>
              <a:buNone/>
            </a:pPr>
            <a:endParaRPr lang="en-US" altLang="en-US" sz="1200" dirty="0">
              <a:solidFill>
                <a:srgbClr val="292934"/>
              </a:solidFill>
              <a:latin typeface="Calibri" panose="020F0502020204030204" pitchFamily="34" charset="0"/>
              <a:ea typeface="MS PGothic" pitchFamily="34" charset="-128"/>
              <a:cs typeface="Arial" panose="020B0604020202020204" pitchFamily="34" charset="0"/>
            </a:endParaRPr>
          </a:p>
          <a:p>
            <a:pPr marL="171450" lvl="0" indent="-171450" defTabSz="914400">
              <a:spcAft>
                <a:spcPts val="1800"/>
              </a:spcAft>
              <a:buClr>
                <a:srgbClr val="003767"/>
              </a:buClr>
              <a:buSzPct val="85000"/>
              <a:buFont typeface="Arial" panose="020B0604020202020204" pitchFamily="34" charset="0"/>
              <a:buChar char="•"/>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Are a channel for member concerns including dental education, ethics, dental research, dental school financing</a:t>
            </a:r>
          </a:p>
          <a:p>
            <a:pPr marL="182563" lvl="0" indent="-182563" defTabSz="914400">
              <a:spcAft>
                <a:spcPts val="1800"/>
              </a:spcAft>
              <a:buClr>
                <a:srgbClr val="003767"/>
              </a:buClr>
              <a:buSzPct val="85000"/>
              <a:buFont typeface="Arial" panose="020B0604020202020204" pitchFamily="34" charset="0"/>
              <a:buChar char="•"/>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Provide learning and education to help members lead in practice and within</a:t>
            </a:r>
            <a:r>
              <a:rPr lang="en-US" altLang="en-US" sz="1200" baseline="0" dirty="0">
                <a:solidFill>
                  <a:srgbClr val="292934"/>
                </a:solidFill>
                <a:latin typeface="Calibri" panose="020F0502020204030204" pitchFamily="34" charset="0"/>
                <a:ea typeface="MS PGothic" pitchFamily="34" charset="-128"/>
                <a:cs typeface="Arial" panose="020B0604020202020204" pitchFamily="34" charset="0"/>
              </a:rPr>
              <a:t> organized dentistry</a:t>
            </a:r>
            <a:endParaRPr lang="en-US" altLang="en-US" sz="1200" dirty="0">
              <a:solidFill>
                <a:srgbClr val="292934"/>
              </a:solidFill>
              <a:latin typeface="Calibri" panose="020F0502020204030204" pitchFamily="34" charset="0"/>
              <a:ea typeface="MS PGothic" pitchFamily="34" charset="-128"/>
              <a:cs typeface="Arial" panose="020B0604020202020204" pitchFamily="34" charset="0"/>
            </a:endParaRPr>
          </a:p>
          <a:p>
            <a:pPr marL="182563" lvl="0" indent="-182563" defTabSz="914400">
              <a:spcAft>
                <a:spcPts val="1800"/>
              </a:spcAft>
              <a:buClr>
                <a:srgbClr val="003767"/>
              </a:buClr>
              <a:buSzPct val="85000"/>
              <a:buFont typeface="Arial" panose="020B0604020202020204" pitchFamily="34" charset="0"/>
              <a:buChar char="•"/>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Support diversity and inclusion</a:t>
            </a:r>
          </a:p>
          <a:p>
            <a:pPr marL="182563" lvl="0" indent="-182563" defTabSz="914400">
              <a:spcAft>
                <a:spcPts val="1800"/>
              </a:spcAft>
              <a:buClr>
                <a:srgbClr val="003767"/>
              </a:buClr>
              <a:buSzPct val="85000"/>
              <a:buFont typeface="Arial" panose="020B0604020202020204" pitchFamily="34" charset="0"/>
              <a:buChar char="•"/>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Capture support of legislators and dental schools through grassroots initiatives identified by members</a:t>
            </a:r>
          </a:p>
          <a:p>
            <a:pPr marL="182563" lvl="0" indent="-182563" defTabSz="914400">
              <a:spcAft>
                <a:spcPts val="1800"/>
              </a:spcAft>
              <a:buClr>
                <a:srgbClr val="003767"/>
              </a:buClr>
              <a:buSzPct val="85000"/>
              <a:buFont typeface="Arial" panose="020B0604020202020204" pitchFamily="34" charset="0"/>
              <a:buChar char="•"/>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Provide a dental student and organized dentistry community </a:t>
            </a:r>
          </a:p>
          <a:p>
            <a:pPr marL="182563" lvl="0" indent="-182563" defTabSz="914400">
              <a:spcAft>
                <a:spcPts val="1800"/>
              </a:spcAft>
              <a:buClr>
                <a:srgbClr val="003767"/>
              </a:buClr>
              <a:buSzPct val="85000"/>
              <a:buFont typeface="Arial" panose="020B0604020202020204" pitchFamily="34" charset="0"/>
              <a:buChar char="•"/>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Keep members up-to-date on issues important to dental students</a:t>
            </a:r>
          </a:p>
          <a:p>
            <a:endParaRPr lang="en-US" dirty="0"/>
          </a:p>
          <a:p>
            <a:r>
              <a:rPr lang="en-US" dirty="0"/>
              <a:t>Common thread – ASDA’s mission</a:t>
            </a:r>
            <a:r>
              <a:rPr lang="en-US" baseline="0" dirty="0"/>
              <a:t> is focused on dental students. Dental students, who are members, set the course in identifying concerns, policies, legislative objectives, etc. ASDA exists for its members and its members, you, guide ASDA. So, what does it mean to be a member of ASDA?</a:t>
            </a:r>
            <a:endParaRPr lang="en-US" dirty="0"/>
          </a:p>
          <a:p>
            <a:endParaRPr lang="en-US" dirty="0"/>
          </a:p>
        </p:txBody>
      </p:sp>
      <p:sp>
        <p:nvSpPr>
          <p:cNvPr id="4" name="Slide Number Placeholder 3"/>
          <p:cNvSpPr>
            <a:spLocks noGrp="1"/>
          </p:cNvSpPr>
          <p:nvPr>
            <p:ph type="sldNum" sz="quarter" idx="10"/>
          </p:nvPr>
        </p:nvSpPr>
        <p:spPr/>
        <p:txBody>
          <a:bodyPr/>
          <a:lstStyle/>
          <a:p>
            <a:fld id="{55FB4100-66EF-49B1-AA00-52F1C823F4D6}" type="slidenum">
              <a:rPr lang="en-US" smtClean="0"/>
              <a:t>5</a:t>
            </a:fld>
            <a:endParaRPr lang="en-US"/>
          </a:p>
        </p:txBody>
      </p:sp>
    </p:spTree>
    <p:extLst>
      <p:ext uri="{BB962C8B-B14F-4D97-AF65-F5344CB8AC3E}">
        <p14:creationId xmlns:p14="http://schemas.microsoft.com/office/powerpoint/2010/main" val="1587225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eaLnBrk="1" hangingPunct="1">
              <a:lnSpc>
                <a:spcPct val="120000"/>
              </a:lnSpc>
              <a:defRPr/>
            </a:pPr>
            <a:r>
              <a:rPr lang="en-US" altLang="en-US" sz="900" dirty="0">
                <a:latin typeface="Calibri" panose="020F0502020204030204" pitchFamily="34" charset="0"/>
              </a:rPr>
              <a:t>As an ASDA member you belong to the largest organization of</a:t>
            </a:r>
            <a:r>
              <a:rPr lang="en-US" altLang="en-US" sz="900" baseline="0" dirty="0">
                <a:latin typeface="Calibri" panose="020F0502020204030204" pitchFamily="34" charset="0"/>
              </a:rPr>
              <a:t> dental students. ASDA provides you benefits and services to help you succeed. These include: </a:t>
            </a:r>
            <a:r>
              <a:rPr lang="en-US" altLang="en-US" sz="1200" baseline="0" dirty="0">
                <a:latin typeface="Calibri" panose="020F0502020204030204" pitchFamily="34" charset="0"/>
              </a:rPr>
              <a:t>publications by and for dental students</a:t>
            </a:r>
            <a:r>
              <a:rPr lang="en-US" altLang="en-US" sz="1200" dirty="0">
                <a:latin typeface="Calibri" panose="020F0502020204030204" pitchFamily="34" charset="0"/>
              </a:rPr>
              <a:t>,</a:t>
            </a:r>
            <a:r>
              <a:rPr lang="en-US" altLang="en-US" sz="1200" baseline="0" dirty="0">
                <a:latin typeface="Calibri" panose="020F0502020204030204" pitchFamily="34" charset="0"/>
              </a:rPr>
              <a:t> n</a:t>
            </a:r>
            <a:r>
              <a:rPr lang="en-US" altLang="en-US" sz="1200" dirty="0">
                <a:latin typeface="Calibri" panose="020F0502020204030204" pitchFamily="34" charset="0"/>
              </a:rPr>
              <a:t>etworking with dental students across</a:t>
            </a:r>
            <a:r>
              <a:rPr lang="en-US" altLang="en-US" sz="1200" baseline="0" dirty="0">
                <a:latin typeface="Calibri" panose="020F0502020204030204" pitchFamily="34" charset="0"/>
              </a:rPr>
              <a:t> the country as well as current dentists</a:t>
            </a:r>
            <a:r>
              <a:rPr lang="en-US" altLang="en-US" sz="1200" dirty="0">
                <a:latin typeface="Calibri" panose="020F0502020204030204" pitchFamily="34" charset="0"/>
              </a:rPr>
              <a:t>,</a:t>
            </a:r>
            <a:r>
              <a:rPr lang="en-US" altLang="en-US" sz="1200" baseline="0" dirty="0">
                <a:latin typeface="Calibri" panose="020F0502020204030204" pitchFamily="34" charset="0"/>
              </a:rPr>
              <a:t> o</a:t>
            </a:r>
            <a:r>
              <a:rPr lang="en-US" altLang="en-US" sz="1200" dirty="0">
                <a:latin typeface="Calibri" panose="020F0502020204030204" pitchFamily="34" charset="0"/>
              </a:rPr>
              <a:t>nline education to introduce you to various</a:t>
            </a:r>
            <a:r>
              <a:rPr lang="en-US" altLang="en-US" sz="1200" baseline="0" dirty="0">
                <a:latin typeface="Calibri" panose="020F0502020204030204" pitchFamily="34" charset="0"/>
              </a:rPr>
              <a:t> career pathways</a:t>
            </a:r>
            <a:r>
              <a:rPr lang="en-US" altLang="en-US" sz="1200" dirty="0">
                <a:latin typeface="Calibri" panose="020F0502020204030204" pitchFamily="34" charset="0"/>
              </a:rPr>
              <a:t>,</a:t>
            </a:r>
            <a:r>
              <a:rPr lang="en-US" altLang="en-US" sz="1200" baseline="0" dirty="0">
                <a:latin typeface="Calibri" panose="020F0502020204030204" pitchFamily="34" charset="0"/>
              </a:rPr>
              <a:t> l</a:t>
            </a:r>
            <a:r>
              <a:rPr lang="en-US" altLang="en-US" sz="1200" dirty="0">
                <a:latin typeface="Calibri" panose="020F0502020204030204" pitchFamily="34" charset="0"/>
              </a:rPr>
              <a:t>eadership development so you can lead in the operatory.</a:t>
            </a:r>
            <a:r>
              <a:rPr lang="en-US" altLang="en-US" sz="1200" baseline="0" dirty="0">
                <a:latin typeface="Calibri" panose="020F0502020204030204" pitchFamily="34" charset="0"/>
              </a:rPr>
              <a:t> ASDA i</a:t>
            </a:r>
            <a:r>
              <a:rPr lang="en-US" altLang="en-US" sz="1200" dirty="0">
                <a:latin typeface="Calibri" panose="020F0502020204030204" pitchFamily="34" charset="0"/>
              </a:rPr>
              <a:t>ntroduces</a:t>
            </a:r>
            <a:r>
              <a:rPr lang="en-US" altLang="en-US" sz="1200" baseline="0" dirty="0">
                <a:latin typeface="Calibri" panose="020F0502020204030204" pitchFamily="34" charset="0"/>
              </a:rPr>
              <a:t> you to</a:t>
            </a:r>
            <a:r>
              <a:rPr lang="en-US" altLang="en-US" sz="1200" dirty="0">
                <a:latin typeface="Calibri" panose="020F0502020204030204" pitchFamily="34" charset="0"/>
              </a:rPr>
              <a:t> organized dentistry,</a:t>
            </a:r>
            <a:r>
              <a:rPr lang="en-US" altLang="en-US" sz="1200" baseline="0" dirty="0">
                <a:latin typeface="Calibri" panose="020F0502020204030204" pitchFamily="34" charset="0"/>
              </a:rPr>
              <a:t> and provides tons of opportunities</a:t>
            </a:r>
            <a:r>
              <a:rPr lang="en-US" altLang="en-US" sz="1200" dirty="0">
                <a:latin typeface="Calibri" panose="020F0502020204030204" pitchFamily="34" charset="0"/>
              </a:rPr>
              <a:t> to get involved.</a:t>
            </a:r>
            <a:r>
              <a:rPr lang="en-US" altLang="en-US" sz="1200" baseline="0" dirty="0">
                <a:latin typeface="Calibri" panose="020F0502020204030204" pitchFamily="34" charset="0"/>
              </a:rPr>
              <a:t> But that’s not all - ASDA advocates for you and provides you the tools to advocate</a:t>
            </a:r>
            <a:r>
              <a:rPr lang="en-US" altLang="en-US" sz="1200" dirty="0">
                <a:latin typeface="Calibri" panose="020F0502020204030204" pitchFamily="34" charset="0"/>
              </a:rPr>
              <a:t>,</a:t>
            </a:r>
            <a:r>
              <a:rPr lang="en-US" altLang="en-US" sz="1200" baseline="0" dirty="0">
                <a:latin typeface="Calibri" panose="020F0502020204030204" pitchFamily="34" charset="0"/>
              </a:rPr>
              <a:t> there are e</a:t>
            </a:r>
            <a:r>
              <a:rPr lang="en-US" altLang="en-US" sz="1200" dirty="0">
                <a:latin typeface="Calibri" panose="020F0502020204030204" pitchFamily="34" charset="0"/>
              </a:rPr>
              <a:t>vents and activities at the local, district and national level, resources</a:t>
            </a:r>
            <a:r>
              <a:rPr lang="en-US" altLang="en-US" sz="1200" baseline="0" dirty="0">
                <a:latin typeface="Calibri" panose="020F0502020204030204" pitchFamily="34" charset="0"/>
              </a:rPr>
              <a:t> on areas of concern including w</a:t>
            </a:r>
            <a:r>
              <a:rPr lang="en-US" altLang="en-US" sz="1200" dirty="0">
                <a:latin typeface="Calibri" panose="020F0502020204030204" pitchFamily="34" charset="0"/>
              </a:rPr>
              <a:t>ellness,</a:t>
            </a:r>
            <a:r>
              <a:rPr lang="en-US" altLang="en-US" sz="1200" baseline="0" dirty="0">
                <a:latin typeface="Calibri" panose="020F0502020204030204" pitchFamily="34" charset="0"/>
              </a:rPr>
              <a:t> diversity and inclusion. </a:t>
            </a:r>
          </a:p>
          <a:p>
            <a:r>
              <a:rPr lang="en-US" sz="1200" baseline="0" dirty="0"/>
              <a:t>I know that was a lot of information! Let me share what ASDA means to me.</a:t>
            </a:r>
          </a:p>
          <a:p>
            <a:r>
              <a:rPr lang="en-US" sz="1200" baseline="0" dirty="0"/>
              <a:t>[</a:t>
            </a:r>
            <a:r>
              <a:rPr lang="en-US" sz="1200" i="1" baseline="0" dirty="0"/>
              <a:t>include what ASDA membership means to you</a:t>
            </a:r>
            <a:r>
              <a:rPr lang="en-US" sz="1200" baseline="0" dirty="0"/>
              <a:t>]</a:t>
            </a:r>
          </a:p>
          <a:p>
            <a:endParaRPr lang="en-US" sz="1200" baseline="0" dirty="0"/>
          </a:p>
          <a:p>
            <a:r>
              <a:rPr lang="en-US" sz="1200" baseline="0" dirty="0"/>
              <a:t>Now, let’s dive into some of these areas a little more. </a:t>
            </a:r>
            <a:endParaRPr lang="en-US" sz="1200" dirty="0"/>
          </a:p>
          <a:p>
            <a:pPr defTabSz="914400" eaLnBrk="1" hangingPunct="1">
              <a:lnSpc>
                <a:spcPct val="120000"/>
              </a:lnSpc>
              <a:defRPr/>
            </a:pPr>
            <a:endParaRPr lang="en-US" altLang="en-US" sz="1200" dirty="0">
              <a:latin typeface="Calibri" panose="020F0502020204030204" pitchFamily="34" charset="0"/>
            </a:endParaRPr>
          </a:p>
          <a:p>
            <a:pPr defTabSz="914400">
              <a:lnSpc>
                <a:spcPct val="120000"/>
              </a:lnSpc>
              <a:defRPr/>
            </a:pPr>
            <a:endParaRPr lang="en-US" altLang="en-US" sz="1200" dirty="0">
              <a:latin typeface="Calibri" panose="020F0502020204030204" pitchFamily="34" charset="0"/>
            </a:endParaRPr>
          </a:p>
          <a:p>
            <a:pPr defTabSz="914400">
              <a:lnSpc>
                <a:spcPct val="120000"/>
              </a:lnSpc>
              <a:defRPr/>
            </a:pPr>
            <a:endParaRPr lang="en-US" altLang="en-US" sz="900" dirty="0">
              <a:latin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55FB4100-66EF-49B1-AA00-52F1C823F4D6}" type="slidenum">
              <a:rPr lang="en-US" smtClean="0"/>
              <a:t>6</a:t>
            </a:fld>
            <a:endParaRPr lang="en-US"/>
          </a:p>
        </p:txBody>
      </p:sp>
    </p:spTree>
    <p:extLst>
      <p:ext uri="{BB962C8B-B14F-4D97-AF65-F5344CB8AC3E}">
        <p14:creationId xmlns:p14="http://schemas.microsoft.com/office/powerpoint/2010/main" val="786339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t>Organized dentistry </a:t>
            </a:r>
            <a:r>
              <a:rPr lang="en-US" altLang="en-US" dirty="0"/>
              <a:t>is a way to describe the combined efforts of all dental</a:t>
            </a:r>
            <a:r>
              <a:rPr lang="en-US" altLang="en-US" baseline="0" dirty="0"/>
              <a:t> </a:t>
            </a:r>
            <a:r>
              <a:rPr lang="en-US" altLang="en-US" dirty="0"/>
              <a:t>organizations (such as ASDA, ADA, state societies, etc.) that work together to positively contribute to the dental profession. </a:t>
            </a:r>
            <a:endParaRPr lang="en-US" altLang="en-US" dirty="0">
              <a:latin typeface="Franklin Gothic Medium Cond" panose="020B0606030402020204" pitchFamily="34" charset="0"/>
            </a:endParaRPr>
          </a:p>
          <a:p>
            <a:pPr eaLnBrk="1" hangingPunct="1">
              <a:spcBef>
                <a:spcPct val="0"/>
              </a:spcBef>
            </a:pPr>
            <a:endParaRPr lang="en-US" altLang="en-US" dirty="0">
              <a:latin typeface="Franklin Gothic Medium Cond" panose="020B0606030402020204" pitchFamily="34" charset="0"/>
            </a:endParaRPr>
          </a:p>
          <a:p>
            <a:pPr eaLnBrk="1" hangingPunct="1">
              <a:spcBef>
                <a:spcPct val="0"/>
              </a:spcBef>
            </a:pPr>
            <a:r>
              <a:rPr lang="en-US" altLang="en-US" dirty="0">
                <a:latin typeface="Franklin Gothic Medium Cond" panose="020B0606030402020204" pitchFamily="34" charset="0"/>
              </a:rPr>
              <a:t>ASDA fosters the path toward a lifelong commitment to organized dentistry</a:t>
            </a:r>
            <a:r>
              <a:rPr lang="en-US" altLang="en-US" baseline="0" dirty="0">
                <a:latin typeface="Franklin Gothic Medium Cond" panose="020B0606030402020204" pitchFamily="34" charset="0"/>
              </a:rPr>
              <a:t> b</a:t>
            </a:r>
            <a:r>
              <a:rPr lang="en-US" altLang="en-US" dirty="0">
                <a:latin typeface="Franklin Gothic Medium Cond" panose="020B0606030402020204" pitchFamily="34" charset="0"/>
              </a:rPr>
              <a:t>oth at the chapter, district and national level. ASDA works with other organizations to represent the dental student</a:t>
            </a:r>
            <a:r>
              <a:rPr lang="en-US" altLang="en-US" baseline="0" dirty="0">
                <a:latin typeface="Franklin Gothic Medium Cond" panose="020B0606030402020204" pitchFamily="34" charset="0"/>
              </a:rPr>
              <a:t> </a:t>
            </a:r>
            <a:r>
              <a:rPr lang="en-US" altLang="en-US" dirty="0">
                <a:latin typeface="Franklin Gothic Medium Cond" panose="020B0606030402020204" pitchFamily="34" charset="0"/>
              </a:rPr>
              <a:t>voice and make change.</a:t>
            </a:r>
          </a:p>
          <a:p>
            <a:pPr eaLnBrk="1" hangingPunct="1">
              <a:spcBef>
                <a:spcPct val="0"/>
              </a:spcBef>
            </a:pPr>
            <a:endParaRPr lang="en-US" altLang="en-US" dirty="0">
              <a:latin typeface="Franklin Gothic Medium Cond" panose="020B0606030402020204" pitchFamily="34" charset="0"/>
            </a:endParaRPr>
          </a:p>
          <a:p>
            <a:pPr eaLnBrk="1" hangingPunct="1">
              <a:spcBef>
                <a:spcPct val="0"/>
              </a:spcBef>
            </a:pPr>
            <a:r>
              <a:rPr lang="en-US" altLang="en-US" dirty="0">
                <a:latin typeface="Franklin Gothic Medium Cond" panose="020B0606030402020204" pitchFamily="34" charset="0"/>
              </a:rPr>
              <a:t>Examples</a:t>
            </a:r>
            <a:r>
              <a:rPr lang="en-US" altLang="en-US" baseline="0" dirty="0">
                <a:latin typeface="Franklin Gothic Medium Cond" panose="020B0606030402020204" pitchFamily="34" charset="0"/>
              </a:rPr>
              <a:t> of collaboration include working with </a:t>
            </a:r>
            <a:r>
              <a:rPr lang="en-US" altLang="en-US" dirty="0">
                <a:latin typeface="Franklin Gothic Medium Cond" panose="020B0606030402020204" pitchFamily="34" charset="0"/>
              </a:rPr>
              <a:t>AGD,</a:t>
            </a:r>
            <a:r>
              <a:rPr lang="en-US" altLang="en-US" baseline="0" dirty="0">
                <a:latin typeface="Franklin Gothic Medium Cond" panose="020B0606030402020204" pitchFamily="34" charset="0"/>
              </a:rPr>
              <a:t> </a:t>
            </a:r>
            <a:r>
              <a:rPr lang="en-US" altLang="en-US" dirty="0">
                <a:latin typeface="Franklin Gothic Medium Cond" panose="020B0606030402020204" pitchFamily="34" charset="0"/>
              </a:rPr>
              <a:t>other specialty organizations and with student dental groups like SNDA, SAID, HSDA, and ADEA Council of Students. </a:t>
            </a:r>
          </a:p>
          <a:p>
            <a:pPr eaLnBrk="1" hangingPunct="1">
              <a:spcBef>
                <a:spcPct val="0"/>
              </a:spcBef>
            </a:pPr>
            <a:endParaRPr lang="en-US" altLang="en-US" dirty="0">
              <a:latin typeface="Franklin Gothic Medium Cond" panose="020B060603040202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55FB4100-66EF-49B1-AA00-52F1C823F4D6}" type="slidenum">
              <a:rPr lang="en-US" smtClean="0"/>
              <a:t>7</a:t>
            </a:fld>
            <a:endParaRPr lang="en-US"/>
          </a:p>
        </p:txBody>
      </p:sp>
    </p:spTree>
    <p:extLst>
      <p:ext uri="{BB962C8B-B14F-4D97-AF65-F5344CB8AC3E}">
        <p14:creationId xmlns:p14="http://schemas.microsoft.com/office/powerpoint/2010/main" val="3596499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10: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460082" indent="-229240"/>
            <a:r>
              <a:rPr lang="en-US" dirty="0">
                <a:solidFill>
                  <a:srgbClr val="000000"/>
                </a:solidFill>
                <a:latin typeface="Arial"/>
                <a:ea typeface="Arial"/>
                <a:cs typeface="Arial"/>
                <a:sym typeface="Arial"/>
              </a:rPr>
              <a:t>Goals of ASDA advocacy:</a:t>
            </a:r>
            <a:endParaRPr dirty="0"/>
          </a:p>
          <a:p>
            <a:pPr marL="461685" indent="-230842">
              <a:buFont typeface="Arial"/>
              <a:buAutoNum type="arabicPeriod"/>
            </a:pPr>
            <a:r>
              <a:rPr lang="en-US" dirty="0">
                <a:solidFill>
                  <a:srgbClr val="000000"/>
                </a:solidFill>
                <a:latin typeface="Arial"/>
                <a:ea typeface="Arial"/>
                <a:cs typeface="Arial"/>
                <a:sym typeface="Arial"/>
              </a:rPr>
              <a:t>Keep students informed – this is achieved through advocacy webinars and ASDA’s e-publication Advocacy Brief. Advocacy Brief shares updates on the state and federal level about issues that affect dental students, like licensure reform, midlevel providers, student debt, etc.</a:t>
            </a:r>
            <a:endParaRPr dirty="0"/>
          </a:p>
          <a:p>
            <a:pPr marL="461685" indent="-230842">
              <a:buFont typeface="Arial"/>
              <a:buAutoNum type="arabicPeriod"/>
            </a:pPr>
            <a:r>
              <a:rPr lang="en-US" dirty="0">
                <a:solidFill>
                  <a:srgbClr val="000000"/>
                </a:solidFill>
                <a:latin typeface="Arial"/>
                <a:ea typeface="Arial"/>
                <a:cs typeface="Arial"/>
                <a:sym typeface="Arial"/>
              </a:rPr>
              <a:t>Provides opportunities to champion our rights and get involved– ASDA Action – send letters directly to lawmakers. Lobby Day students have the unique opportunity of meeting face-to-face with lawmakers and discussing issues important to dental students</a:t>
            </a:r>
            <a:endParaRPr dirty="0"/>
          </a:p>
          <a:p>
            <a:pPr marL="461685" indent="-230842">
              <a:buFont typeface="Arial"/>
              <a:buAutoNum type="arabicPeriod"/>
            </a:pPr>
            <a:r>
              <a:rPr lang="en-US" dirty="0">
                <a:solidFill>
                  <a:srgbClr val="000000"/>
                </a:solidFill>
                <a:latin typeface="Arial"/>
                <a:ea typeface="Arial"/>
                <a:cs typeface="Arial"/>
                <a:sym typeface="Arial"/>
              </a:rPr>
              <a:t>Supports patients – support specific legislation to alleviate barriers to care and protect patients. </a:t>
            </a:r>
            <a:endParaRPr dirty="0"/>
          </a:p>
          <a:p>
            <a:pPr marL="0" indent="0"/>
            <a:endParaRPr dirty="0"/>
          </a:p>
        </p:txBody>
      </p:sp>
      <p:sp>
        <p:nvSpPr>
          <p:cNvPr id="107" name="Google Shape;107;p10: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ASDA Action is your way to get involved with advocacy at the grassroots level. Grassroots advocacy means starting at the local level to affect change on a grander scale. It’s centered around the idea that people matter, your stories matter, and our voices are powerful in influencing elected officials at all levels. Some people may be hesitant or nervous to get involved with advocacy because they think they don’t know enough about the issues. ASDA Action makes it simple, quick, and easy to get involved.</a:t>
            </a:r>
          </a:p>
          <a:p>
            <a:endParaRPr lang="en-US" dirty="0"/>
          </a:p>
          <a:p>
            <a:r>
              <a:rPr lang="en-US" dirty="0"/>
              <a:t>Visit ASDAnet.org/</a:t>
            </a:r>
            <a:r>
              <a:rPr lang="en-US" dirty="0" err="1"/>
              <a:t>ASDAAction</a:t>
            </a:r>
            <a:r>
              <a:rPr lang="en-US" dirty="0"/>
              <a:t> to see the main portal. From here, you can explore ASDA Action’s various features like:</a:t>
            </a:r>
          </a:p>
          <a:p>
            <a:pPr marL="171450" indent="-171450">
              <a:buFontTx/>
              <a:buChar char="-"/>
            </a:pPr>
            <a:r>
              <a:rPr lang="en-US" dirty="0"/>
              <a:t>Sending letters to your legislators on issues that affect dental students</a:t>
            </a:r>
          </a:p>
          <a:p>
            <a:pPr marL="171450" indent="-171450">
              <a:buFontTx/>
              <a:buChar char="-"/>
            </a:pPr>
            <a:r>
              <a:rPr lang="en-US" dirty="0"/>
              <a:t>Signing up for text alerts to receive a text when we need you to take action</a:t>
            </a:r>
          </a:p>
          <a:p>
            <a:pPr marL="171450" indent="-171450">
              <a:buFontTx/>
              <a:buChar char="-"/>
            </a:pPr>
            <a:r>
              <a:rPr lang="en-US" dirty="0"/>
              <a:t>Looking up bills currently in Congress, and if ASDA has taken a position on them</a:t>
            </a:r>
          </a:p>
          <a:p>
            <a:pPr marL="171450" indent="-171450">
              <a:buFontTx/>
              <a:buChar char="-"/>
            </a:pPr>
            <a:r>
              <a:rPr lang="en-US" dirty="0"/>
              <a:t>Looking up who are your candidates running for office</a:t>
            </a:r>
          </a:p>
          <a:p>
            <a:pPr marL="171450" indent="-171450">
              <a:buFontTx/>
              <a:buChar char="-"/>
            </a:pPr>
            <a:r>
              <a:rPr lang="en-US" dirty="0"/>
              <a:t>And much more</a:t>
            </a:r>
          </a:p>
          <a:p>
            <a:pPr marL="171450" indent="-171450">
              <a:buFontTx/>
              <a:buChar char="-"/>
            </a:pPr>
            <a:endParaRPr lang="en-US" dirty="0"/>
          </a:p>
          <a:p>
            <a:pPr marL="0" indent="0">
              <a:buFontTx/>
              <a:buNone/>
            </a:pPr>
            <a:r>
              <a:rPr lang="en-US" dirty="0"/>
              <a:t>We need our members and our voices to effect changes and advance the dental profession forward. </a:t>
            </a:r>
          </a:p>
          <a:p>
            <a:endParaRPr lang="en-US" dirty="0"/>
          </a:p>
        </p:txBody>
      </p:sp>
      <p:sp>
        <p:nvSpPr>
          <p:cNvPr id="4" name="Slide Number Placeholder 3"/>
          <p:cNvSpPr>
            <a:spLocks noGrp="1"/>
          </p:cNvSpPr>
          <p:nvPr>
            <p:ph type="sldNum" sz="quarter" idx="5"/>
          </p:nvPr>
        </p:nvSpPr>
        <p:spPr/>
        <p:txBody>
          <a:bodyPr/>
          <a:lstStyle/>
          <a:p>
            <a:fld id="{CC0EFD2E-DB98-4209-98B0-A4C683938160}" type="slidenum">
              <a:rPr lang="en-US" smtClean="0"/>
              <a:t>9</a:t>
            </a:fld>
            <a:endParaRPr lang="en-US"/>
          </a:p>
        </p:txBody>
      </p:sp>
    </p:spTree>
    <p:extLst>
      <p:ext uri="{BB962C8B-B14F-4D97-AF65-F5344CB8AC3E}">
        <p14:creationId xmlns:p14="http://schemas.microsoft.com/office/powerpoint/2010/main" val="32921902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flipH="1">
            <a:off x="0" y="0"/>
            <a:ext cx="2504661" cy="6858000"/>
          </a:xfrm>
          <a:prstGeom prst="rect">
            <a:avLst/>
          </a:prstGeom>
          <a:pattFill prst="pct5">
            <a:fgClr>
              <a:srgbClr val="153E6A"/>
            </a:fgClr>
            <a:bgClr>
              <a:srgbClr val="153E6A"/>
            </a:bgClr>
          </a:pattFill>
          <a:ln>
            <a:solidFill>
              <a:srgbClr val="153E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53E6A"/>
              </a:solidFill>
            </a:endParaRPr>
          </a:p>
        </p:txBody>
      </p:sp>
      <p:sp>
        <p:nvSpPr>
          <p:cNvPr id="5" name="Title Placeholder 1"/>
          <p:cNvSpPr>
            <a:spLocks noGrp="1"/>
          </p:cNvSpPr>
          <p:nvPr>
            <p:ph type="title"/>
          </p:nvPr>
        </p:nvSpPr>
        <p:spPr>
          <a:xfrm>
            <a:off x="2782955" y="1778613"/>
            <a:ext cx="8799444" cy="1143000"/>
          </a:xfrm>
          <a:prstGeom prst="rect">
            <a:avLst/>
          </a:prstGeom>
        </p:spPr>
        <p:txBody>
          <a:bodyPr vert="horz" lIns="91440" tIns="45720" rIns="91440" bIns="45720" rtlCol="0" anchor="ctr">
            <a:normAutofit/>
          </a:bodyPr>
          <a:lstStyle>
            <a:lvl1pPr>
              <a:defRPr sz="5400" b="1" i="0" baseline="0">
                <a:solidFill>
                  <a:srgbClr val="153E6A"/>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6" name="Text Placeholder 4"/>
          <p:cNvSpPr>
            <a:spLocks noGrp="1"/>
          </p:cNvSpPr>
          <p:nvPr>
            <p:ph type="body" sz="quarter" idx="10"/>
          </p:nvPr>
        </p:nvSpPr>
        <p:spPr>
          <a:xfrm>
            <a:off x="2782955" y="3335468"/>
            <a:ext cx="8004313" cy="1050925"/>
          </a:xfrm>
          <a:prstGeom prst="rect">
            <a:avLst/>
          </a:prstGeom>
        </p:spPr>
        <p:txBody>
          <a:bodyPr vert="horz"/>
          <a:lstStyle>
            <a:lvl1pPr marL="0" indent="0">
              <a:buNone/>
              <a:defRPr sz="4400" b="1" i="0" baseline="0">
                <a:solidFill>
                  <a:srgbClr val="0079B8"/>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4300" y="5078254"/>
            <a:ext cx="2974531" cy="1306070"/>
          </a:xfrm>
          <a:prstGeom prst="rect">
            <a:avLst/>
          </a:prstGeom>
        </p:spPr>
      </p:pic>
    </p:spTree>
    <p:extLst>
      <p:ext uri="{BB962C8B-B14F-4D97-AF65-F5344CB8AC3E}">
        <p14:creationId xmlns:p14="http://schemas.microsoft.com/office/powerpoint/2010/main" val="314479960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338519"/>
            <a:ext cx="10972800" cy="1143000"/>
          </a:xfrm>
          <a:prstGeom prst="rect">
            <a:avLst/>
          </a:prstGeom>
        </p:spPr>
        <p:txBody>
          <a:bodyPr vert="horz" lIns="91440" tIns="45720" rIns="91440" bIns="45720" rtlCol="0" anchor="ctr">
            <a:normAutofit/>
          </a:bodyPr>
          <a:lstStyle>
            <a:lvl1pPr>
              <a:defRPr sz="4400" b="1" i="0">
                <a:solidFill>
                  <a:srgbClr val="0079B8"/>
                </a:solidFill>
                <a:latin typeface="+mj-lt"/>
                <a:cs typeface="Helvetica Neue Black Condensed"/>
              </a:defRPr>
            </a:lvl1pPr>
          </a:lstStyle>
          <a:p>
            <a:r>
              <a:rPr lang="en-US" dirty="0"/>
              <a:t>Click to edit Master title style</a:t>
            </a:r>
          </a:p>
        </p:txBody>
      </p:sp>
      <p:sp>
        <p:nvSpPr>
          <p:cNvPr id="17" name="Content Placeholder 16"/>
          <p:cNvSpPr>
            <a:spLocks noGrp="1"/>
          </p:cNvSpPr>
          <p:nvPr>
            <p:ph sz="quarter" idx="10"/>
          </p:nvPr>
        </p:nvSpPr>
        <p:spPr>
          <a:xfrm>
            <a:off x="609600" y="1612901"/>
            <a:ext cx="10972800" cy="4270375"/>
          </a:xfrm>
          <a:prstGeom prst="rect">
            <a:avLst/>
          </a:prstGeom>
        </p:spPr>
        <p:txBody>
          <a:bodyPr vert="horz"/>
          <a:lstStyle>
            <a:lvl1pPr marL="0" indent="0" algn="l">
              <a:buNone/>
              <a:defRPr b="0" i="0">
                <a:latin typeface="+mn-lt"/>
                <a:cs typeface="Helvetica Neue"/>
              </a:defRPr>
            </a:lvl1pPr>
          </a:lstStyle>
          <a:p>
            <a:pPr lvl="0"/>
            <a:r>
              <a:rPr lang="en-US" dirty="0"/>
              <a:t>Click to edit Master text styles</a:t>
            </a:r>
          </a:p>
        </p:txBody>
      </p:sp>
      <p:sp>
        <p:nvSpPr>
          <p:cNvPr id="4" name="Rectangle 3"/>
          <p:cNvSpPr/>
          <p:nvPr userDrawn="1"/>
        </p:nvSpPr>
        <p:spPr>
          <a:xfrm>
            <a:off x="0" y="6276513"/>
            <a:ext cx="12192000" cy="581487"/>
          </a:xfrm>
          <a:prstGeom prst="rect">
            <a:avLst/>
          </a:prstGeom>
          <a:solidFill>
            <a:srgbClr val="153E6A"/>
          </a:solidFill>
          <a:ln>
            <a:solidFill>
              <a:srgbClr val="153E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53E6A"/>
              </a:solidFill>
            </a:endParaRPr>
          </a:p>
        </p:txBody>
      </p:sp>
      <p:sp>
        <p:nvSpPr>
          <p:cNvPr id="6" name="TextBox 5"/>
          <p:cNvSpPr txBox="1"/>
          <p:nvPr userDrawn="1"/>
        </p:nvSpPr>
        <p:spPr>
          <a:xfrm>
            <a:off x="257454" y="6446572"/>
            <a:ext cx="4731798" cy="323165"/>
          </a:xfrm>
          <a:prstGeom prst="rect">
            <a:avLst/>
          </a:prstGeom>
          <a:noFill/>
          <a:ln>
            <a:noFill/>
          </a:ln>
        </p:spPr>
        <p:txBody>
          <a:bodyPr wrap="square" rtlCol="0">
            <a:spAutoFit/>
          </a:bodyPr>
          <a:lstStyle/>
          <a:p>
            <a:r>
              <a:rPr lang="en-US" sz="1500" b="1" dirty="0">
                <a:solidFill>
                  <a:schemeClr val="bg1"/>
                </a:solidFill>
              </a:rPr>
              <a:t>AMERICAN</a:t>
            </a:r>
            <a:r>
              <a:rPr lang="en-US" sz="1500" b="1" baseline="0" dirty="0">
                <a:solidFill>
                  <a:schemeClr val="bg1"/>
                </a:solidFill>
              </a:rPr>
              <a:t> STUDENT DENTAL ASSOCIATION</a:t>
            </a:r>
            <a:endParaRPr lang="en-US" sz="1500" b="1" dirty="0">
              <a:solidFill>
                <a:schemeClr val="bg1"/>
              </a:solidFill>
            </a:endParaRPr>
          </a:p>
        </p:txBody>
      </p:sp>
      <p:sp>
        <p:nvSpPr>
          <p:cNvPr id="20" name="TextBox 19">
            <a:extLst>
              <a:ext uri="{FF2B5EF4-FFF2-40B4-BE49-F238E27FC236}">
                <a16:creationId xmlns:a16="http://schemas.microsoft.com/office/drawing/2014/main" id="{FE0D07D5-F1FC-7243-A980-EA820B217B52}"/>
              </a:ext>
            </a:extLst>
          </p:cNvPr>
          <p:cNvSpPr txBox="1"/>
          <p:nvPr userDrawn="1"/>
        </p:nvSpPr>
        <p:spPr>
          <a:xfrm>
            <a:off x="11299715" y="6405776"/>
            <a:ext cx="574456" cy="404759"/>
          </a:xfrm>
          <a:prstGeom prst="rect">
            <a:avLst/>
          </a:prstGeom>
          <a:noFill/>
        </p:spPr>
        <p:txBody>
          <a:bodyPr wrap="square" rtlCol="0">
            <a:noAutofit/>
          </a:bodyPr>
          <a:lstStyle/>
          <a:p>
            <a:pPr algn="r"/>
            <a:r>
              <a:rPr lang="en-US" sz="1800" b="0" i="0" dirty="0">
                <a:solidFill>
                  <a:srgbClr val="ACC850"/>
                </a:solidFill>
                <a:latin typeface="Calibri" panose="020F0502020204030204" pitchFamily="34" charset="0"/>
                <a:cs typeface="Calibri" panose="020F0502020204030204" pitchFamily="34" charset="0"/>
              </a:rPr>
              <a:t>I</a:t>
            </a:r>
            <a:r>
              <a:rPr lang="en-US" sz="1800" b="1" i="0" baseline="0" dirty="0">
                <a:solidFill>
                  <a:schemeClr val="bg1"/>
                </a:solidFill>
                <a:latin typeface="Calibri" panose="020F0502020204030204" pitchFamily="34" charset="0"/>
                <a:cs typeface="Calibri" panose="020F0502020204030204" pitchFamily="34" charset="0"/>
              </a:rPr>
              <a:t> </a:t>
            </a:r>
            <a:fld id="{099A2A1F-9EB0-0A45-9834-0B0D41622D35}" type="slidenum">
              <a:rPr lang="en-US" sz="1800" b="1" i="0" smtClean="0">
                <a:solidFill>
                  <a:schemeClr val="bg1"/>
                </a:solidFill>
                <a:latin typeface="Calibri" panose="020F0502020204030204" pitchFamily="34" charset="0"/>
                <a:cs typeface="Calibri" panose="020F0502020204030204" pitchFamily="34" charset="0"/>
              </a:rPr>
              <a:t>‹#›</a:t>
            </a:fld>
            <a:endParaRPr lang="en-US" sz="1800" b="1" i="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7496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Google Shape;17;p27"/>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SzPts val="1400"/>
              <a:buNone/>
              <a:defRPr sz="4400" b="1" i="0" u="none" strike="noStrike" cap="none">
                <a:solidFill>
                  <a:srgbClr val="0079B8"/>
                </a:solidFill>
                <a:latin typeface="Calibri"/>
                <a:ea typeface="Calibri"/>
                <a:cs typeface="Calibri"/>
                <a:sym typeface="Calibri"/>
              </a:defRPr>
            </a:lvl1pPr>
            <a:lvl2pPr marR="0" lvl="1"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2pPr>
            <a:lvl3pPr marR="0" lvl="2"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3pPr>
            <a:lvl4pPr marR="0" lvl="3"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4pPr>
            <a:lvl5pPr marR="0" lvl="4"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5pPr>
            <a:lvl6pPr marR="0" lvl="5"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6pPr>
            <a:lvl7pPr marR="0" lvl="6"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7pPr>
            <a:lvl8pPr marR="0" lvl="7"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8pPr>
            <a:lvl9pPr marR="0" lvl="8"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9pPr>
          </a:lstStyle>
          <a:p>
            <a:endParaRPr/>
          </a:p>
        </p:txBody>
      </p:sp>
      <p:sp>
        <p:nvSpPr>
          <p:cNvPr id="18" name="Google Shape;18;p27"/>
          <p:cNvSpPr txBox="1">
            <a:spLocks noGrp="1"/>
          </p:cNvSpPr>
          <p:nvPr>
            <p:ph type="body" idx="1"/>
          </p:nvPr>
        </p:nvSpPr>
        <p:spPr>
          <a:xfrm>
            <a:off x="609600" y="1612901"/>
            <a:ext cx="10972800" cy="42703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 name="Google Shape;19;p27"/>
          <p:cNvSpPr/>
          <p:nvPr/>
        </p:nvSpPr>
        <p:spPr>
          <a:xfrm>
            <a:off x="0" y="6276513"/>
            <a:ext cx="12192000" cy="581487"/>
          </a:xfrm>
          <a:prstGeom prst="rect">
            <a:avLst/>
          </a:prstGeom>
          <a:solidFill>
            <a:srgbClr val="153E6A"/>
          </a:solidFill>
          <a:ln w="9525" cap="flat" cmpd="sng">
            <a:solidFill>
              <a:srgbClr val="153E6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153E6A"/>
              </a:solidFill>
              <a:latin typeface="Calibri"/>
              <a:ea typeface="Calibri"/>
              <a:cs typeface="Calibri"/>
              <a:sym typeface="Calibri"/>
            </a:endParaRPr>
          </a:p>
        </p:txBody>
      </p:sp>
      <p:sp>
        <p:nvSpPr>
          <p:cNvPr id="20" name="Google Shape;20;p27"/>
          <p:cNvSpPr txBox="1"/>
          <p:nvPr/>
        </p:nvSpPr>
        <p:spPr>
          <a:xfrm>
            <a:off x="257454" y="6446572"/>
            <a:ext cx="4731798"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i="0" u="none" strike="noStrike" cap="none">
                <a:solidFill>
                  <a:schemeClr val="lt1"/>
                </a:solidFill>
                <a:latin typeface="Calibri"/>
                <a:ea typeface="Calibri"/>
                <a:cs typeface="Calibri"/>
                <a:sym typeface="Calibri"/>
              </a:rPr>
              <a:t>AMERICAN STUDENT DENTAL ASSOCIATION</a:t>
            </a:r>
            <a:endParaRPr sz="1500" b="1">
              <a:solidFill>
                <a:schemeClr val="lt1"/>
              </a:solidFill>
              <a:latin typeface="Calibri"/>
              <a:ea typeface="Calibri"/>
              <a:cs typeface="Calibri"/>
              <a:sym typeface="Calibri"/>
            </a:endParaRPr>
          </a:p>
        </p:txBody>
      </p:sp>
      <p:sp>
        <p:nvSpPr>
          <p:cNvPr id="21" name="Google Shape;21;p27"/>
          <p:cNvSpPr txBox="1"/>
          <p:nvPr/>
        </p:nvSpPr>
        <p:spPr>
          <a:xfrm>
            <a:off x="11299715" y="6405776"/>
            <a:ext cx="574456" cy="40475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800" b="0" i="0">
                <a:solidFill>
                  <a:srgbClr val="ACC850"/>
                </a:solidFill>
                <a:latin typeface="Calibri"/>
                <a:ea typeface="Calibri"/>
                <a:cs typeface="Calibri"/>
                <a:sym typeface="Calibri"/>
              </a:rPr>
              <a:t>I</a:t>
            </a:r>
            <a:r>
              <a:rPr lang="en-US" sz="1800" b="1" i="0">
                <a:solidFill>
                  <a:schemeClr val="lt1"/>
                </a:solidFill>
                <a:latin typeface="Calibri"/>
                <a:ea typeface="Calibri"/>
                <a:cs typeface="Calibri"/>
                <a:sym typeface="Calibri"/>
              </a:rPr>
              <a:t> </a:t>
            </a:r>
            <a:fld id="{00000000-1234-1234-1234-123412341234}" type="slidenum">
              <a:rPr lang="en-US" sz="1800" b="1" i="0">
                <a:solidFill>
                  <a:schemeClr val="lt1"/>
                </a:solidFill>
                <a:latin typeface="Calibri"/>
                <a:ea typeface="Calibri"/>
                <a:cs typeface="Calibri"/>
                <a:sym typeface="Calibri"/>
              </a:rPr>
              <a:t>‹#›</a:t>
            </a:fld>
            <a:endParaRPr sz="1800" b="1" i="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3" r:id="rId1"/>
    <p:sldLayoutId id="2147483704" r:id="rId2"/>
  </p:sldLayoutIdLst>
  <p:txStyles>
    <p:titleStyle>
      <a:lvl1pPr algn="l" defTabSz="457200" rtl="0" eaLnBrk="1" fontAlgn="base" hangingPunct="1">
        <a:spcBef>
          <a:spcPct val="0"/>
        </a:spcBef>
        <a:spcAft>
          <a:spcPct val="0"/>
        </a:spcAft>
        <a:defRPr sz="4800" b="1" kern="1200">
          <a:solidFill>
            <a:schemeClr val="bg1"/>
          </a:solidFill>
          <a:latin typeface="Chalkduster"/>
          <a:ea typeface="ＭＳ Ｐゴシック" charset="0"/>
          <a:cs typeface="Chalkduster"/>
        </a:defRPr>
      </a:lvl1pPr>
      <a:lvl2pPr algn="l" defTabSz="457200" rtl="0" eaLnBrk="1" fontAlgn="base" hangingPunct="1">
        <a:spcBef>
          <a:spcPct val="0"/>
        </a:spcBef>
        <a:spcAft>
          <a:spcPct val="0"/>
        </a:spcAft>
        <a:defRPr sz="4800" b="1">
          <a:solidFill>
            <a:schemeClr val="bg1"/>
          </a:solidFill>
          <a:latin typeface="Chalkduster" charset="0"/>
          <a:ea typeface="ＭＳ Ｐゴシック" charset="0"/>
        </a:defRPr>
      </a:lvl2pPr>
      <a:lvl3pPr algn="l" defTabSz="457200" rtl="0" eaLnBrk="1" fontAlgn="base" hangingPunct="1">
        <a:spcBef>
          <a:spcPct val="0"/>
        </a:spcBef>
        <a:spcAft>
          <a:spcPct val="0"/>
        </a:spcAft>
        <a:defRPr sz="4800" b="1">
          <a:solidFill>
            <a:schemeClr val="bg1"/>
          </a:solidFill>
          <a:latin typeface="Chalkduster" charset="0"/>
          <a:ea typeface="ＭＳ Ｐゴシック" charset="0"/>
        </a:defRPr>
      </a:lvl3pPr>
      <a:lvl4pPr algn="l" defTabSz="457200" rtl="0" eaLnBrk="1" fontAlgn="base" hangingPunct="1">
        <a:spcBef>
          <a:spcPct val="0"/>
        </a:spcBef>
        <a:spcAft>
          <a:spcPct val="0"/>
        </a:spcAft>
        <a:defRPr sz="4800" b="1">
          <a:solidFill>
            <a:schemeClr val="bg1"/>
          </a:solidFill>
          <a:latin typeface="Chalkduster" charset="0"/>
          <a:ea typeface="ＭＳ Ｐゴシック" charset="0"/>
        </a:defRPr>
      </a:lvl4pPr>
      <a:lvl5pPr algn="l" defTabSz="457200" rtl="0" eaLnBrk="1" fontAlgn="base" hangingPunct="1">
        <a:spcBef>
          <a:spcPct val="0"/>
        </a:spcBef>
        <a:spcAft>
          <a:spcPct val="0"/>
        </a:spcAft>
        <a:defRPr sz="4800" b="1">
          <a:solidFill>
            <a:schemeClr val="bg1"/>
          </a:solidFill>
          <a:latin typeface="Chalkduster" charset="0"/>
          <a:ea typeface="ＭＳ Ｐゴシック" charset="0"/>
        </a:defRPr>
      </a:lvl5pPr>
      <a:lvl6pPr marL="457200" algn="l" defTabSz="457200" rtl="0" eaLnBrk="1" fontAlgn="base" hangingPunct="1">
        <a:spcBef>
          <a:spcPct val="0"/>
        </a:spcBef>
        <a:spcAft>
          <a:spcPct val="0"/>
        </a:spcAft>
        <a:defRPr sz="4800" b="1">
          <a:solidFill>
            <a:schemeClr val="bg1"/>
          </a:solidFill>
          <a:latin typeface="Chalkduster" charset="0"/>
          <a:ea typeface="ＭＳ Ｐゴシック" charset="0"/>
        </a:defRPr>
      </a:lvl6pPr>
      <a:lvl7pPr marL="914400" algn="l" defTabSz="457200" rtl="0" eaLnBrk="1" fontAlgn="base" hangingPunct="1">
        <a:spcBef>
          <a:spcPct val="0"/>
        </a:spcBef>
        <a:spcAft>
          <a:spcPct val="0"/>
        </a:spcAft>
        <a:defRPr sz="4800" b="1">
          <a:solidFill>
            <a:schemeClr val="bg1"/>
          </a:solidFill>
          <a:latin typeface="Chalkduster" charset="0"/>
          <a:ea typeface="ＭＳ Ｐゴシック" charset="0"/>
        </a:defRPr>
      </a:lvl7pPr>
      <a:lvl8pPr marL="1371600" algn="l" defTabSz="457200" rtl="0" eaLnBrk="1" fontAlgn="base" hangingPunct="1">
        <a:spcBef>
          <a:spcPct val="0"/>
        </a:spcBef>
        <a:spcAft>
          <a:spcPct val="0"/>
        </a:spcAft>
        <a:defRPr sz="4800" b="1">
          <a:solidFill>
            <a:schemeClr val="bg1"/>
          </a:solidFill>
          <a:latin typeface="Chalkduster" charset="0"/>
          <a:ea typeface="ＭＳ Ｐゴシック" charset="0"/>
        </a:defRPr>
      </a:lvl8pPr>
      <a:lvl9pPr marL="1828800" algn="l" defTabSz="457200" rtl="0" eaLnBrk="1" fontAlgn="base" hangingPunct="1">
        <a:spcBef>
          <a:spcPct val="0"/>
        </a:spcBef>
        <a:spcAft>
          <a:spcPct val="0"/>
        </a:spcAft>
        <a:defRPr sz="4800" b="1">
          <a:solidFill>
            <a:schemeClr val="bg1"/>
          </a:solidFill>
          <a:latin typeface="Chalkduster"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bwMode="auto">
          <a:xfrm>
            <a:off x="2902226" y="1041400"/>
            <a:ext cx="9134062" cy="2179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Ctr="0" compatLnSpc="1">
            <a:prstTxWarp prst="textNoShape">
              <a:avLst/>
            </a:prstTxWarp>
            <a:normAutofit/>
          </a:bodyPr>
          <a:lstStyle/>
          <a:p>
            <a:r>
              <a:rPr lang="en-US" dirty="0"/>
              <a:t>An Overview for </a:t>
            </a:r>
            <a:r>
              <a:rPr lang="en-US" dirty="0" err="1"/>
              <a:t>Predentals</a:t>
            </a:r>
            <a:endParaRPr lang="en-US" dirty="0">
              <a:solidFill>
                <a:srgbClr val="153E6A"/>
              </a:solidFill>
              <a:latin typeface="Helvetica Neue Black Condensed" charset="0"/>
              <a:cs typeface="Helvetica Neue Black Condensed" charset="0"/>
            </a:endParaRPr>
          </a:p>
        </p:txBody>
      </p:sp>
      <p:sp>
        <p:nvSpPr>
          <p:cNvPr id="7170" name="Text Placeholder 2"/>
          <p:cNvSpPr>
            <a:spLocks noGrp="1"/>
          </p:cNvSpPr>
          <p:nvPr>
            <p:ph type="body" sz="quarter" idx="10"/>
          </p:nvPr>
        </p:nvSpPr>
        <p:spPr bwMode="auto">
          <a:xfrm>
            <a:off x="2902227" y="3335468"/>
            <a:ext cx="7885042" cy="10509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r>
              <a:rPr lang="en-US" sz="3900" dirty="0">
                <a:solidFill>
                  <a:srgbClr val="0079B8"/>
                </a:solidFill>
                <a:latin typeface="Calibri" panose="020F0502020204030204" pitchFamily="34" charset="0"/>
              </a:rPr>
              <a:t>2023-2024</a:t>
            </a:r>
            <a:endParaRPr lang="en-US" sz="3900" i="1" dirty="0">
              <a:solidFill>
                <a:srgbClr val="0079B8"/>
              </a:solidFill>
              <a:latin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ASDA Leadership in Action</a:t>
            </a:r>
          </a:p>
        </p:txBody>
      </p:sp>
      <p:pic>
        <p:nvPicPr>
          <p:cNvPr id="5" name="Picture 2" descr="Leadership in action: How one organization is creating a strong ..."/>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2593041" y="1636794"/>
            <a:ext cx="7005917" cy="3570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33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into Dental School</a:t>
            </a:r>
          </a:p>
        </p:txBody>
      </p:sp>
      <p:sp>
        <p:nvSpPr>
          <p:cNvPr id="4" name="Content Placeholder 2"/>
          <p:cNvSpPr>
            <a:spLocks noGrp="1"/>
          </p:cNvSpPr>
          <p:nvPr>
            <p:ph sz="quarter" idx="10"/>
          </p:nvPr>
        </p:nvSpPr>
        <p:spPr>
          <a:xfrm>
            <a:off x="609601" y="1336856"/>
            <a:ext cx="6740106" cy="4822404"/>
          </a:xfrm>
        </p:spPr>
        <p:txBody>
          <a:bodyPr/>
          <a:lstStyle/>
          <a:p>
            <a:pPr>
              <a:spcBef>
                <a:spcPct val="50000"/>
              </a:spcBef>
            </a:pPr>
            <a:r>
              <a:rPr lang="en-US" sz="2800" b="1" dirty="0">
                <a:solidFill>
                  <a:srgbClr val="0F334A"/>
                </a:solidFill>
              </a:rPr>
              <a:t>ASDA’s </a:t>
            </a:r>
            <a:r>
              <a:rPr lang="en-US" sz="2800" b="1" dirty="0" err="1">
                <a:solidFill>
                  <a:srgbClr val="0F334A"/>
                </a:solidFill>
              </a:rPr>
              <a:t>Predental</a:t>
            </a:r>
            <a:r>
              <a:rPr lang="en-US" sz="2800" b="1" dirty="0">
                <a:solidFill>
                  <a:srgbClr val="0F334A"/>
                </a:solidFill>
              </a:rPr>
              <a:t> handbook Answers FAQs about:</a:t>
            </a:r>
            <a:endParaRPr lang="en-US" sz="2133" b="1" dirty="0">
              <a:solidFill>
                <a:srgbClr val="0F334A"/>
              </a:solidFill>
            </a:endParaRPr>
          </a:p>
          <a:p>
            <a:pPr marL="800080" lvl="1" indent="-342891">
              <a:spcBef>
                <a:spcPct val="50000"/>
              </a:spcBef>
              <a:buFont typeface="Arial" panose="020B0604020202020204" pitchFamily="34" charset="0"/>
              <a:buChar char="•"/>
            </a:pPr>
            <a:r>
              <a:rPr lang="en-US" sz="2500" dirty="0"/>
              <a:t>The DAT</a:t>
            </a:r>
          </a:p>
          <a:p>
            <a:pPr marL="800080" lvl="1" indent="-342891">
              <a:spcBef>
                <a:spcPct val="50000"/>
              </a:spcBef>
              <a:buFont typeface="Arial" panose="020B0604020202020204" pitchFamily="34" charset="0"/>
              <a:buChar char="•"/>
            </a:pPr>
            <a:r>
              <a:rPr lang="en-US" sz="2500" dirty="0"/>
              <a:t>Interview tips</a:t>
            </a:r>
          </a:p>
          <a:p>
            <a:pPr marL="800080" lvl="1" indent="-342891">
              <a:spcBef>
                <a:spcPct val="50000"/>
              </a:spcBef>
              <a:buFont typeface="Arial" panose="020B0604020202020204" pitchFamily="34" charset="0"/>
              <a:buChar char="•"/>
            </a:pPr>
            <a:r>
              <a:rPr lang="en-US" sz="2500" dirty="0"/>
              <a:t>Networking as a predental</a:t>
            </a:r>
          </a:p>
          <a:p>
            <a:pPr marL="457189" lvl="1" indent="0">
              <a:spcBef>
                <a:spcPct val="50000"/>
              </a:spcBef>
              <a:buNone/>
            </a:pPr>
            <a:endParaRPr lang="en-US" sz="2500" dirty="0"/>
          </a:p>
          <a:p>
            <a:r>
              <a:rPr lang="en-US" sz="2700" dirty="0"/>
              <a:t>Includes listing of all U.S. dental schools and specific admission requirements</a:t>
            </a:r>
          </a:p>
          <a:p>
            <a:endParaRPr lang="en-US" dirty="0"/>
          </a:p>
        </p:txBody>
      </p:sp>
      <p:pic>
        <p:nvPicPr>
          <p:cNvPr id="6" name="Picture 5" descr="Graphical user interface, diagram&#10;&#10;Description automatically generated with medium confidence">
            <a:extLst>
              <a:ext uri="{FF2B5EF4-FFF2-40B4-BE49-F238E27FC236}">
                <a16:creationId xmlns:a16="http://schemas.microsoft.com/office/drawing/2014/main" id="{8F2933A6-A81E-645E-EEEB-515F8E7A1D8B}"/>
              </a:ext>
            </a:extLst>
          </p:cNvPr>
          <p:cNvPicPr>
            <a:picLocks noChangeAspect="1"/>
          </p:cNvPicPr>
          <p:nvPr/>
        </p:nvPicPr>
        <p:blipFill>
          <a:blip r:embed="rId3"/>
          <a:stretch>
            <a:fillRect/>
          </a:stretch>
        </p:blipFill>
        <p:spPr>
          <a:xfrm>
            <a:off x="7620698" y="1032902"/>
            <a:ext cx="3690711" cy="4792196"/>
          </a:xfrm>
          <a:prstGeom prst="rect">
            <a:avLst/>
          </a:prstGeom>
        </p:spPr>
      </p:pic>
    </p:spTree>
    <p:extLst>
      <p:ext uri="{BB962C8B-B14F-4D97-AF65-F5344CB8AC3E}">
        <p14:creationId xmlns:p14="http://schemas.microsoft.com/office/powerpoint/2010/main" val="487263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ASDA Publications</a:t>
            </a:r>
          </a:p>
        </p:txBody>
      </p:sp>
      <p:sp>
        <p:nvSpPr>
          <p:cNvPr id="4" name="Content Placeholder 2"/>
          <p:cNvSpPr>
            <a:spLocks noGrp="1"/>
          </p:cNvSpPr>
          <p:nvPr>
            <p:ph sz="quarter" idx="10"/>
          </p:nvPr>
        </p:nvSpPr>
        <p:spPr>
          <a:xfrm>
            <a:off x="609600" y="1444789"/>
            <a:ext cx="10972800" cy="664473"/>
          </a:xfrm>
        </p:spPr>
        <p:txBody>
          <a:bodyPr/>
          <a:lstStyle/>
          <a:p>
            <a:pPr>
              <a:spcBef>
                <a:spcPct val="50000"/>
              </a:spcBef>
            </a:pPr>
            <a:r>
              <a:rPr lang="en-US" sz="2800" b="1" dirty="0">
                <a:solidFill>
                  <a:srgbClr val="0F334A"/>
                </a:solidFill>
              </a:rPr>
              <a:t>Publications that keep you updated on current issues in dentistry </a:t>
            </a:r>
          </a:p>
          <a:p>
            <a:endParaRPr lang="en-US" dirty="0"/>
          </a:p>
        </p:txBody>
      </p:sp>
      <p:sp>
        <p:nvSpPr>
          <p:cNvPr id="5" name="Content Placeholder 2"/>
          <p:cNvSpPr txBox="1">
            <a:spLocks/>
          </p:cNvSpPr>
          <p:nvPr/>
        </p:nvSpPr>
        <p:spPr bwMode="auto">
          <a:xfrm>
            <a:off x="6902291" y="2179809"/>
            <a:ext cx="4680109" cy="339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algn="l" rtl="0" eaLnBrk="0" fontAlgn="base" hangingPunct="0">
              <a:spcBef>
                <a:spcPct val="20000"/>
              </a:spcBef>
              <a:spcAft>
                <a:spcPct val="0"/>
              </a:spcAft>
              <a:buClr>
                <a:srgbClr val="003767"/>
              </a:buClr>
              <a:buSzPct val="85000"/>
              <a:buFont typeface="Arial" panose="020B0604020202020204" pitchFamily="34" charset="0"/>
              <a:buChar char="•"/>
              <a:defRPr sz="2800" kern="1200">
                <a:solidFill>
                  <a:schemeClr val="tx1"/>
                </a:solidFill>
                <a:latin typeface="Calibri"/>
                <a:ea typeface="MS PGothic" pitchFamily="34" charset="-128"/>
                <a:cs typeface="Calibri"/>
              </a:defRPr>
            </a:lvl1pPr>
            <a:lvl2pPr marL="457200" indent="-182563" algn="l" rtl="0" eaLnBrk="0" fontAlgn="base" hangingPunct="0">
              <a:spcBef>
                <a:spcPct val="20000"/>
              </a:spcBef>
              <a:spcAft>
                <a:spcPct val="0"/>
              </a:spcAft>
              <a:buClr>
                <a:srgbClr val="003767"/>
              </a:buClr>
              <a:buSzPct val="85000"/>
              <a:buFont typeface="Arial" panose="020B0604020202020204" pitchFamily="34" charset="0"/>
              <a:buChar char="•"/>
              <a:defRPr sz="2200" kern="1200">
                <a:solidFill>
                  <a:schemeClr val="tx1"/>
                </a:solidFill>
                <a:latin typeface="Calibri"/>
                <a:ea typeface="Calibri" charset="0"/>
                <a:cs typeface="Calibri"/>
              </a:defRPr>
            </a:lvl2pPr>
            <a:lvl3pPr marL="730250" indent="-182563" algn="l" rtl="0" eaLnBrk="0" fontAlgn="base" hangingPunct="0">
              <a:spcBef>
                <a:spcPct val="20000"/>
              </a:spcBef>
              <a:spcAft>
                <a:spcPct val="0"/>
              </a:spcAft>
              <a:buClr>
                <a:srgbClr val="003767"/>
              </a:buClr>
              <a:buSzPct val="90000"/>
              <a:buFont typeface="Arial" panose="020B0604020202020204" pitchFamily="34" charset="0"/>
              <a:buChar char="•"/>
              <a:defRPr sz="2000" kern="1200">
                <a:solidFill>
                  <a:schemeClr val="tx1"/>
                </a:solidFill>
                <a:latin typeface="Calibri"/>
                <a:ea typeface="Calibri" charset="0"/>
                <a:cs typeface="Calibri"/>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Calibri" charset="0"/>
                <a:cs typeface="Calibri" charset="0"/>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Calibri" charset="0"/>
                <a:cs typeface="Calibri"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Bef>
                <a:spcPts val="1500"/>
              </a:spcBef>
              <a:spcAft>
                <a:spcPts val="0"/>
              </a:spcAft>
              <a:buSzPts val="2380"/>
            </a:pPr>
            <a:r>
              <a:rPr lang="en-US" sz="2500" dirty="0" err="1">
                <a:solidFill>
                  <a:schemeClr val="dk1"/>
                </a:solidFill>
                <a:latin typeface="+mn-lt"/>
                <a:ea typeface="Calibri"/>
                <a:sym typeface="Calibri"/>
              </a:rPr>
              <a:t>Predental</a:t>
            </a:r>
            <a:r>
              <a:rPr lang="en-US" sz="2500" dirty="0">
                <a:solidFill>
                  <a:schemeClr val="dk1"/>
                </a:solidFill>
                <a:latin typeface="+mn-lt"/>
                <a:ea typeface="Calibri"/>
                <a:sym typeface="Calibri"/>
              </a:rPr>
              <a:t> Timeline</a:t>
            </a:r>
          </a:p>
          <a:p>
            <a:pPr>
              <a:spcBef>
                <a:spcPts val="1500"/>
              </a:spcBef>
              <a:spcAft>
                <a:spcPts val="0"/>
              </a:spcAft>
              <a:buSzPts val="2380"/>
            </a:pPr>
            <a:r>
              <a:rPr lang="en-US" sz="2500" dirty="0" err="1">
                <a:solidFill>
                  <a:schemeClr val="dk1"/>
                </a:solidFill>
                <a:latin typeface="+mn-lt"/>
                <a:sym typeface="Calibri"/>
              </a:rPr>
              <a:t>Predental</a:t>
            </a:r>
            <a:r>
              <a:rPr lang="en-US" sz="2500" dirty="0">
                <a:solidFill>
                  <a:schemeClr val="dk1"/>
                </a:solidFill>
                <a:latin typeface="+mn-lt"/>
                <a:sym typeface="Calibri"/>
              </a:rPr>
              <a:t> Shadowing Guide</a:t>
            </a:r>
          </a:p>
          <a:p>
            <a:pPr>
              <a:spcBef>
                <a:spcPts val="1500"/>
              </a:spcBef>
              <a:spcAft>
                <a:spcPts val="0"/>
              </a:spcAft>
              <a:buSzPts val="2380"/>
            </a:pPr>
            <a:r>
              <a:rPr lang="en-US" sz="2500" dirty="0">
                <a:solidFill>
                  <a:schemeClr val="dk1"/>
                </a:solidFill>
                <a:latin typeface="+mn-lt"/>
                <a:sym typeface="Calibri"/>
              </a:rPr>
              <a:t>How-To Guide Applying to Dental School for Non-Traditional Students</a:t>
            </a:r>
            <a:endParaRPr lang="en-US" sz="2500" dirty="0">
              <a:latin typeface="+mn-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2925" y="2109262"/>
            <a:ext cx="2646187" cy="319698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a:srcRect l="12567" r="344" b="32429"/>
          <a:stretch/>
        </p:blipFill>
        <p:spPr>
          <a:xfrm>
            <a:off x="808256" y="2320725"/>
            <a:ext cx="2681490" cy="27740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9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100" dirty="0">
                <a:ea typeface="MS PGothic" pitchFamily="34" charset="-128"/>
                <a:cs typeface="Helvetica Neue Black Condensed" charset="0"/>
              </a:rPr>
              <a:t>US Dental School and ASDA Chapter Info</a:t>
            </a:r>
            <a:endParaRPr lang="en-US" dirty="0"/>
          </a:p>
        </p:txBody>
      </p:sp>
      <p:pic>
        <p:nvPicPr>
          <p:cNvPr id="6" name="Picture 5"/>
          <p:cNvPicPr>
            <a:picLocks noChangeAspect="1"/>
          </p:cNvPicPr>
          <p:nvPr/>
        </p:nvPicPr>
        <p:blipFill rotWithShape="1">
          <a:blip r:embed="rId3"/>
          <a:srcRect l="1041" t="11979" r="51459" b="10677"/>
          <a:stretch/>
        </p:blipFill>
        <p:spPr>
          <a:xfrm>
            <a:off x="5956300" y="1662597"/>
            <a:ext cx="4946232" cy="3221559"/>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952807CB-38F1-188E-025F-FDC2CA770FFF}"/>
              </a:ext>
            </a:extLst>
          </p:cNvPr>
          <p:cNvPicPr>
            <a:picLocks noChangeAspect="1"/>
          </p:cNvPicPr>
          <p:nvPr/>
        </p:nvPicPr>
        <p:blipFill rotWithShape="1">
          <a:blip r:embed="rId4"/>
          <a:srcRect l="18934" t="22040" r="46025" b="25708"/>
          <a:stretch/>
        </p:blipFill>
        <p:spPr>
          <a:xfrm rot="20679231">
            <a:off x="1168136" y="2065244"/>
            <a:ext cx="3889171" cy="32621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0443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 Connected </a:t>
            </a:r>
          </a:p>
        </p:txBody>
      </p:sp>
      <p:sp>
        <p:nvSpPr>
          <p:cNvPr id="4" name="Content Placeholder 2"/>
          <p:cNvSpPr>
            <a:spLocks noGrp="1"/>
          </p:cNvSpPr>
          <p:nvPr>
            <p:ph sz="quarter" idx="10"/>
          </p:nvPr>
        </p:nvSpPr>
        <p:spPr>
          <a:xfrm>
            <a:off x="1385978" y="1650852"/>
            <a:ext cx="5825706" cy="4401757"/>
          </a:xfrm>
        </p:spPr>
        <p:txBody>
          <a:bodyPr/>
          <a:lstStyle/>
          <a:p>
            <a:pPr marL="457200" indent="-457200">
              <a:spcBef>
                <a:spcPct val="50000"/>
              </a:spcBef>
              <a:buFont typeface="Calibri" panose="020F0502020204030204" pitchFamily="34" charset="0"/>
              <a:buChar char="→"/>
            </a:pPr>
            <a:r>
              <a:rPr lang="en-US" sz="2800" b="1" dirty="0">
                <a:solidFill>
                  <a:srgbClr val="0F334A"/>
                </a:solidFill>
              </a:rPr>
              <a:t>Instagram </a:t>
            </a:r>
          </a:p>
          <a:p>
            <a:pPr marL="1371600" lvl="2" indent="-323850">
              <a:spcBef>
                <a:spcPts val="440"/>
              </a:spcBef>
              <a:spcAft>
                <a:spcPts val="0"/>
              </a:spcAft>
              <a:buClr>
                <a:srgbClr val="003767"/>
              </a:buClr>
              <a:buSzPts val="1500"/>
              <a:buFont typeface="Arial"/>
              <a:buChar char="●"/>
            </a:pPr>
            <a:r>
              <a:rPr lang="en-US" sz="2300" dirty="0">
                <a:solidFill>
                  <a:srgbClr val="292934"/>
                </a:solidFill>
                <a:ea typeface="Calibri"/>
                <a:cs typeface="Calibri"/>
                <a:sym typeface="Calibri"/>
              </a:rPr>
              <a:t>@dentalstudents and </a:t>
            </a:r>
          </a:p>
          <a:p>
            <a:pPr marL="1371600" lvl="2" indent="-323850">
              <a:spcBef>
                <a:spcPts val="440"/>
              </a:spcBef>
              <a:spcAft>
                <a:spcPts val="0"/>
              </a:spcAft>
              <a:buClr>
                <a:srgbClr val="003767"/>
              </a:buClr>
              <a:buSzPts val="1500"/>
              <a:buFont typeface="Arial"/>
              <a:buChar char="●"/>
            </a:pPr>
            <a:r>
              <a:rPr lang="en-US" sz="2300" dirty="0">
                <a:solidFill>
                  <a:srgbClr val="292934"/>
                </a:solidFill>
                <a:ea typeface="Calibri"/>
                <a:cs typeface="Calibri"/>
                <a:sym typeface="Calibri"/>
              </a:rPr>
              <a:t>[Add Chapter]</a:t>
            </a:r>
          </a:p>
          <a:p>
            <a:pPr marL="1371600" lvl="2" indent="-323850">
              <a:spcBef>
                <a:spcPts val="440"/>
              </a:spcBef>
              <a:spcAft>
                <a:spcPts val="0"/>
              </a:spcAft>
              <a:buClr>
                <a:srgbClr val="003767"/>
              </a:buClr>
              <a:buSzPts val="1500"/>
              <a:buFont typeface="Arial"/>
              <a:buChar char="●"/>
            </a:pPr>
            <a:r>
              <a:rPr lang="en-US" sz="2300" dirty="0">
                <a:solidFill>
                  <a:srgbClr val="292934"/>
                </a:solidFill>
                <a:ea typeface="Calibri"/>
                <a:cs typeface="Calibri"/>
                <a:sym typeface="Calibri"/>
              </a:rPr>
              <a:t>[Add District]</a:t>
            </a:r>
          </a:p>
          <a:p>
            <a:pPr marL="1371600" lvl="2" indent="-323850">
              <a:spcBef>
                <a:spcPts val="440"/>
              </a:spcBef>
              <a:spcAft>
                <a:spcPts val="0"/>
              </a:spcAft>
              <a:buClr>
                <a:srgbClr val="003767"/>
              </a:buClr>
              <a:buSzPts val="1500"/>
              <a:buFont typeface="Arial"/>
              <a:buChar char="●"/>
            </a:pPr>
            <a:endParaRPr lang="en-US" sz="2300" dirty="0">
              <a:solidFill>
                <a:srgbClr val="292934"/>
              </a:solidFill>
              <a:ea typeface="Calibri"/>
              <a:cs typeface="Calibri"/>
              <a:sym typeface="Calibri"/>
            </a:endParaRPr>
          </a:p>
          <a:p>
            <a:pPr marL="457200" indent="-457200">
              <a:spcBef>
                <a:spcPct val="50000"/>
              </a:spcBef>
              <a:buFont typeface="Calibri" panose="020F0502020204030204" pitchFamily="34" charset="0"/>
              <a:buChar char="→"/>
            </a:pPr>
            <a:r>
              <a:rPr lang="en-US" sz="2800" b="1" dirty="0">
                <a:solidFill>
                  <a:srgbClr val="0F334A"/>
                </a:solidFill>
              </a:rPr>
              <a:t>Facebook</a:t>
            </a:r>
            <a:r>
              <a:rPr lang="en-US" sz="2000" b="1" dirty="0">
                <a:solidFill>
                  <a:srgbClr val="0F334A"/>
                </a:solidFill>
              </a:rPr>
              <a:t> </a:t>
            </a:r>
            <a:endParaRPr lang="en-US" sz="2133" b="1" dirty="0">
              <a:solidFill>
                <a:srgbClr val="0F334A"/>
              </a:solidFill>
            </a:endParaRPr>
          </a:p>
          <a:p>
            <a:pPr marL="1371600" lvl="2" indent="-323850">
              <a:spcBef>
                <a:spcPts val="440"/>
              </a:spcBef>
              <a:spcAft>
                <a:spcPts val="0"/>
              </a:spcAft>
              <a:buClr>
                <a:srgbClr val="003767"/>
              </a:buClr>
              <a:buSzPts val="1500"/>
              <a:buFont typeface="Arial"/>
              <a:buChar char="●"/>
            </a:pPr>
            <a:r>
              <a:rPr lang="en-US" sz="2300" dirty="0">
                <a:solidFill>
                  <a:srgbClr val="292934"/>
                </a:solidFill>
                <a:ea typeface="Calibri"/>
                <a:cs typeface="Calibri"/>
                <a:sym typeface="Calibri"/>
              </a:rPr>
              <a:t>[Add Chapter]</a:t>
            </a:r>
          </a:p>
          <a:p>
            <a:pPr marL="1371600" lvl="2" indent="-323850">
              <a:spcBef>
                <a:spcPts val="440"/>
              </a:spcBef>
              <a:spcAft>
                <a:spcPts val="0"/>
              </a:spcAft>
              <a:buClr>
                <a:srgbClr val="003767"/>
              </a:buClr>
              <a:buSzPts val="1500"/>
              <a:buFont typeface="Arial"/>
              <a:buChar char="●"/>
            </a:pPr>
            <a:r>
              <a:rPr lang="en-US" sz="2300" dirty="0">
                <a:solidFill>
                  <a:srgbClr val="292934"/>
                </a:solidFill>
                <a:ea typeface="Calibri"/>
                <a:cs typeface="Calibri"/>
                <a:sym typeface="Calibri"/>
              </a:rPr>
              <a:t>[Add District]</a:t>
            </a:r>
          </a:p>
          <a:p>
            <a:pPr marL="1371600" lvl="2" indent="-323850">
              <a:spcBef>
                <a:spcPts val="440"/>
              </a:spcBef>
              <a:spcAft>
                <a:spcPts val="0"/>
              </a:spcAft>
              <a:buClr>
                <a:srgbClr val="003767"/>
              </a:buClr>
              <a:buSzPts val="1500"/>
              <a:buFont typeface="Arial"/>
              <a:buChar char="●"/>
            </a:pPr>
            <a:endParaRPr lang="en-US" sz="2300" dirty="0">
              <a:solidFill>
                <a:srgbClr val="292934"/>
              </a:solidFill>
              <a:ea typeface="Calibri"/>
              <a:cs typeface="Calibri"/>
              <a:sym typeface="Calibri"/>
            </a:endParaRPr>
          </a:p>
          <a:p>
            <a:pPr marL="457189" lvl="1" indent="0">
              <a:spcBef>
                <a:spcPct val="50000"/>
              </a:spcBef>
              <a:buNone/>
            </a:pPr>
            <a:endParaRPr lang="en-US" sz="2500" dirty="0"/>
          </a:p>
          <a:p>
            <a:endParaRPr lang="en-US" dirty="0"/>
          </a:p>
        </p:txBody>
      </p:sp>
      <p:pic>
        <p:nvPicPr>
          <p:cNvPr id="5" name="Picture 4"/>
          <p:cNvPicPr>
            <a:picLocks noChangeAspect="1"/>
          </p:cNvPicPr>
          <p:nvPr/>
        </p:nvPicPr>
        <p:blipFill rotWithShape="1">
          <a:blip r:embed="rId3"/>
          <a:srcRect l="11330" t="27730" r="61702" b="8157"/>
          <a:stretch/>
        </p:blipFill>
        <p:spPr>
          <a:xfrm>
            <a:off x="6347302" y="1848639"/>
            <a:ext cx="4727098" cy="3160721"/>
          </a:xfrm>
          <a:prstGeom prst="rect">
            <a:avLst/>
          </a:prstGeom>
        </p:spPr>
      </p:pic>
      <p:pic>
        <p:nvPicPr>
          <p:cNvPr id="6" name="Google Shape;204;p13"/>
          <p:cNvPicPr preferRelativeResize="0"/>
          <p:nvPr/>
        </p:nvPicPr>
        <p:blipFill>
          <a:blip r:embed="rId4">
            <a:alphaModFix/>
          </a:blip>
          <a:stretch>
            <a:fillRect/>
          </a:stretch>
        </p:blipFill>
        <p:spPr>
          <a:xfrm>
            <a:off x="599699" y="3851730"/>
            <a:ext cx="767425" cy="767425"/>
          </a:xfrm>
          <a:prstGeom prst="rect">
            <a:avLst/>
          </a:prstGeom>
          <a:noFill/>
          <a:ln>
            <a:noFill/>
          </a:ln>
        </p:spPr>
      </p:pic>
      <p:pic>
        <p:nvPicPr>
          <p:cNvPr id="7" name="Google Shape;205;p13"/>
          <p:cNvPicPr preferRelativeResize="0"/>
          <p:nvPr/>
        </p:nvPicPr>
        <p:blipFill>
          <a:blip r:embed="rId5">
            <a:alphaModFix/>
          </a:blip>
          <a:stretch>
            <a:fillRect/>
          </a:stretch>
        </p:blipFill>
        <p:spPr>
          <a:xfrm>
            <a:off x="526520" y="1557249"/>
            <a:ext cx="821750" cy="821750"/>
          </a:xfrm>
          <a:prstGeom prst="rect">
            <a:avLst/>
          </a:prstGeom>
          <a:noFill/>
          <a:ln>
            <a:noFill/>
          </a:ln>
        </p:spPr>
      </p:pic>
    </p:spTree>
    <p:extLst>
      <p:ext uri="{BB962C8B-B14F-4D97-AF65-F5344CB8AC3E}">
        <p14:creationId xmlns:p14="http://schemas.microsoft.com/office/powerpoint/2010/main" val="42039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 Today!</a:t>
            </a:r>
          </a:p>
        </p:txBody>
      </p:sp>
      <p:sp>
        <p:nvSpPr>
          <p:cNvPr id="4" name="Content Placeholder 2"/>
          <p:cNvSpPr>
            <a:spLocks noGrp="1"/>
          </p:cNvSpPr>
          <p:nvPr>
            <p:ph sz="quarter" idx="10"/>
          </p:nvPr>
        </p:nvSpPr>
        <p:spPr>
          <a:xfrm>
            <a:off x="292819" y="1674968"/>
            <a:ext cx="6045200" cy="2562600"/>
          </a:xfrm>
        </p:spPr>
        <p:txBody>
          <a:bodyPr/>
          <a:lstStyle/>
          <a:p>
            <a:pPr>
              <a:spcBef>
                <a:spcPct val="50000"/>
              </a:spcBef>
            </a:pPr>
            <a:r>
              <a:rPr lang="en-US" sz="2800" b="1" dirty="0">
                <a:solidFill>
                  <a:srgbClr val="0F334A"/>
                </a:solidFill>
              </a:rPr>
              <a:t>Dues are $71/year</a:t>
            </a:r>
          </a:p>
          <a:p>
            <a:pPr marL="800080" lvl="1" indent="-342891">
              <a:spcBef>
                <a:spcPct val="50000"/>
              </a:spcBef>
              <a:buFont typeface="Arial" panose="020B0604020202020204" pitchFamily="34" charset="0"/>
              <a:buChar char="•"/>
            </a:pPr>
            <a:r>
              <a:rPr lang="en-US" sz="2500" dirty="0"/>
              <a:t>Join for membership through December 31, 2024. </a:t>
            </a:r>
          </a:p>
          <a:p>
            <a:pPr marL="800080" lvl="1" indent="-342891">
              <a:spcBef>
                <a:spcPct val="50000"/>
              </a:spcBef>
              <a:buFont typeface="Arial" panose="020B0604020202020204" pitchFamily="34" charset="0"/>
              <a:buChar char="•"/>
            </a:pPr>
            <a:r>
              <a:rPr lang="en-US" sz="2500" dirty="0"/>
              <a:t>Membership opened on September </a:t>
            </a:r>
            <a:br>
              <a:rPr lang="en-US" sz="2500" dirty="0"/>
            </a:br>
            <a:r>
              <a:rPr lang="en-US" sz="2500" dirty="0"/>
              <a:t>6, 2023 for the 2024 year. </a:t>
            </a:r>
          </a:p>
          <a:p>
            <a:pPr indent="-285761">
              <a:spcBef>
                <a:spcPct val="50000"/>
              </a:spcBef>
            </a:pPr>
            <a:r>
              <a:rPr lang="en-US" altLang="ja-JP" sz="2800" u="sng" dirty="0">
                <a:solidFill>
                  <a:srgbClr val="0000FF"/>
                </a:solidFill>
                <a:cs typeface="Calibri" panose="020F0502020204030204" pitchFamily="34" charset="0"/>
              </a:rPr>
              <a:t>www.ASDAnet.org/join</a:t>
            </a:r>
            <a:endParaRPr lang="en-US" sz="2900" dirty="0"/>
          </a:p>
          <a:p>
            <a:endParaRPr lang="en-US" dirty="0"/>
          </a:p>
        </p:txBody>
      </p:sp>
      <p:pic>
        <p:nvPicPr>
          <p:cNvPr id="5" name="Google Shape;223;p14"/>
          <p:cNvPicPr preferRelativeResize="0"/>
          <p:nvPr/>
        </p:nvPicPr>
        <p:blipFill rotWithShape="1">
          <a:blip r:embed="rId3">
            <a:alphaModFix/>
          </a:blip>
          <a:srcRect l="9" r="9"/>
          <a:stretch/>
        </p:blipFill>
        <p:spPr>
          <a:xfrm>
            <a:off x="6219486" y="1663626"/>
            <a:ext cx="5531352" cy="3530748"/>
          </a:xfrm>
          <a:prstGeom prst="rect">
            <a:avLst/>
          </a:prstGeom>
          <a:noFill/>
          <a:ln>
            <a:noFill/>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839706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ASDA?</a:t>
            </a:r>
          </a:p>
        </p:txBody>
      </p:sp>
      <p:sp>
        <p:nvSpPr>
          <p:cNvPr id="3" name="Content Placeholder 2"/>
          <p:cNvSpPr>
            <a:spLocks noGrp="1"/>
          </p:cNvSpPr>
          <p:nvPr>
            <p:ph sz="quarter" idx="10"/>
          </p:nvPr>
        </p:nvSpPr>
        <p:spPr>
          <a:xfrm>
            <a:off x="444870" y="2201407"/>
            <a:ext cx="4075678" cy="2266448"/>
          </a:xfrm>
        </p:spPr>
        <p:txBody>
          <a:bodyPr/>
          <a:lstStyle/>
          <a:p>
            <a:pPr lvl="0">
              <a:spcBef>
                <a:spcPts val="0"/>
              </a:spcBef>
              <a:spcAft>
                <a:spcPts val="0"/>
              </a:spcAft>
            </a:pPr>
            <a:r>
              <a:rPr lang="en-US" sz="2400" dirty="0">
                <a:solidFill>
                  <a:srgbClr val="292934"/>
                </a:solidFill>
                <a:ea typeface="Calibri"/>
                <a:cs typeface="Calibri"/>
                <a:sym typeface="Calibri"/>
              </a:rPr>
              <a:t>ASDA was founded in 1971 and has grown to be the largest national organization representing 22,000 dental and </a:t>
            </a:r>
            <a:r>
              <a:rPr lang="en-US" sz="2400" dirty="0" err="1">
                <a:solidFill>
                  <a:srgbClr val="292934"/>
                </a:solidFill>
                <a:ea typeface="Calibri"/>
                <a:cs typeface="Calibri"/>
                <a:sym typeface="Calibri"/>
              </a:rPr>
              <a:t>predental</a:t>
            </a:r>
            <a:r>
              <a:rPr lang="en-US" sz="2400" dirty="0">
                <a:solidFill>
                  <a:srgbClr val="292934"/>
                </a:solidFill>
                <a:ea typeface="Calibri"/>
                <a:cs typeface="Calibri"/>
                <a:sym typeface="Calibri"/>
              </a:rPr>
              <a:t> student members. </a:t>
            </a:r>
            <a:endParaRPr lang="en-US" sz="2400" dirty="0">
              <a:solidFill>
                <a:schemeClr val="dk1"/>
              </a:solidFill>
              <a:ea typeface="Calibri"/>
              <a:cs typeface="Calibri"/>
              <a:sym typeface="Calibri"/>
            </a:endParaRPr>
          </a:p>
          <a:p>
            <a:endParaRPr lang="en-US" dirty="0"/>
          </a:p>
        </p:txBody>
      </p:sp>
      <p:pic>
        <p:nvPicPr>
          <p:cNvPr id="4" name="Picture 2"/>
          <p:cNvPicPr>
            <a:picLocks noChangeAspect="1"/>
          </p:cNvPicPr>
          <p:nvPr/>
        </p:nvPicPr>
        <p:blipFill rotWithShape="1">
          <a:blip r:embed="rId3">
            <a:extLst>
              <a:ext uri="{28A0092B-C50C-407E-A947-70E740481C1C}">
                <a14:useLocalDpi xmlns:a14="http://schemas.microsoft.com/office/drawing/2010/main" val="0"/>
              </a:ext>
            </a:extLst>
          </a:blip>
          <a:srcRect t="8441" b="29903"/>
          <a:stretch/>
        </p:blipFill>
        <p:spPr bwMode="auto">
          <a:xfrm>
            <a:off x="4685278" y="1888948"/>
            <a:ext cx="7061852" cy="28913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84035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ASDA’s Mission</a:t>
            </a:r>
          </a:p>
        </p:txBody>
      </p:sp>
      <p:sp>
        <p:nvSpPr>
          <p:cNvPr id="4" name="Content Placeholder 2"/>
          <p:cNvSpPr>
            <a:spLocks noGrp="1"/>
          </p:cNvSpPr>
          <p:nvPr>
            <p:ph sz="quarter" idx="10"/>
          </p:nvPr>
        </p:nvSpPr>
        <p:spPr/>
        <p:txBody>
          <a:bodyPr/>
          <a:lstStyle/>
          <a:p>
            <a:pPr marL="57130" indent="-342891">
              <a:spcBef>
                <a:spcPct val="50000"/>
              </a:spcBef>
              <a:buFont typeface="Arial" panose="020B0604020202020204" pitchFamily="34" charset="0"/>
              <a:buChar char="•"/>
            </a:pPr>
            <a:r>
              <a:rPr lang="en-US" sz="2900" dirty="0"/>
              <a:t>The American Student Dental Association is a national student-run organization that protects and advances the rights, interests and welfare of dental students.</a:t>
            </a:r>
          </a:p>
          <a:p>
            <a:pPr marL="800080" lvl="1" indent="-342891">
              <a:spcBef>
                <a:spcPct val="50000"/>
              </a:spcBef>
              <a:buFont typeface="Arial" panose="020B0604020202020204" pitchFamily="34" charset="0"/>
              <a:buChar char="•"/>
            </a:pPr>
            <a:endParaRPr lang="en-US" sz="2500" dirty="0"/>
          </a:p>
          <a:p>
            <a:pPr marL="57130" indent="-342891">
              <a:spcBef>
                <a:spcPct val="50000"/>
              </a:spcBef>
              <a:buFont typeface="Arial" panose="020B0604020202020204" pitchFamily="34" charset="0"/>
              <a:buChar char="•"/>
            </a:pPr>
            <a:r>
              <a:rPr lang="en-US" sz="2900" dirty="0"/>
              <a:t>It introduces students to lifelong involvement in organized dentistry and provides services, information, education, representation and advocacy.</a:t>
            </a:r>
          </a:p>
          <a:p>
            <a:endParaRPr lang="en-US" dirty="0"/>
          </a:p>
        </p:txBody>
      </p:sp>
    </p:spTree>
    <p:extLst>
      <p:ext uri="{BB962C8B-B14F-4D97-AF65-F5344CB8AC3E}">
        <p14:creationId xmlns:p14="http://schemas.microsoft.com/office/powerpoint/2010/main" val="3648846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government structure&#10;&#10;Description automatically generated">
            <a:extLst>
              <a:ext uri="{FF2B5EF4-FFF2-40B4-BE49-F238E27FC236}">
                <a16:creationId xmlns:a16="http://schemas.microsoft.com/office/drawing/2014/main" id="{CF588B3D-0D1A-FD4A-639B-D7FD9DC71F38}"/>
              </a:ext>
            </a:extLst>
          </p:cNvPr>
          <p:cNvPicPr>
            <a:picLocks noChangeAspect="1"/>
          </p:cNvPicPr>
          <p:nvPr/>
        </p:nvPicPr>
        <p:blipFill>
          <a:blip r:embed="rId3"/>
          <a:stretch>
            <a:fillRect/>
          </a:stretch>
        </p:blipFill>
        <p:spPr>
          <a:xfrm>
            <a:off x="2099290" y="16860"/>
            <a:ext cx="7993420" cy="6174920"/>
          </a:xfrm>
          <a:prstGeom prst="rect">
            <a:avLst/>
          </a:prstGeom>
          <a:noFill/>
        </p:spPr>
      </p:pic>
    </p:spTree>
    <p:extLst>
      <p:ext uri="{BB962C8B-B14F-4D97-AF65-F5344CB8AC3E}">
        <p14:creationId xmlns:p14="http://schemas.microsoft.com/office/powerpoint/2010/main" val="1198794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ASDA do?</a:t>
            </a:r>
          </a:p>
        </p:txBody>
      </p:sp>
      <p:pic>
        <p:nvPicPr>
          <p:cNvPr id="6" name="Picture 5"/>
          <p:cNvPicPr>
            <a:picLocks noChangeAspect="1"/>
          </p:cNvPicPr>
          <p:nvPr/>
        </p:nvPicPr>
        <p:blipFill>
          <a:blip r:embed="rId3"/>
          <a:stretch>
            <a:fillRect/>
          </a:stretch>
        </p:blipFill>
        <p:spPr>
          <a:xfrm>
            <a:off x="609600" y="1481519"/>
            <a:ext cx="2867448" cy="1688677"/>
          </a:xfrm>
          <a:prstGeom prst="rect">
            <a:avLst/>
          </a:prstGeom>
        </p:spPr>
      </p:pic>
      <p:pic>
        <p:nvPicPr>
          <p:cNvPr id="7" name="Picture 6"/>
          <p:cNvPicPr>
            <a:picLocks noChangeAspect="1"/>
          </p:cNvPicPr>
          <p:nvPr/>
        </p:nvPicPr>
        <p:blipFill>
          <a:blip r:embed="rId4"/>
          <a:stretch>
            <a:fillRect/>
          </a:stretch>
        </p:blipFill>
        <p:spPr>
          <a:xfrm>
            <a:off x="4111413" y="1481519"/>
            <a:ext cx="3969174" cy="1698253"/>
          </a:xfrm>
          <a:prstGeom prst="rect">
            <a:avLst/>
          </a:prstGeom>
        </p:spPr>
      </p:pic>
      <p:pic>
        <p:nvPicPr>
          <p:cNvPr id="8" name="Content Placeholder 5"/>
          <p:cNvPicPr>
            <a:picLocks noGrp="1" noChangeAspect="1"/>
          </p:cNvPicPr>
          <p:nvPr>
            <p:ph sz="quarter" idx="10"/>
          </p:nvPr>
        </p:nvPicPr>
        <p:blipFill>
          <a:blip r:embed="rId5"/>
          <a:stretch>
            <a:fillRect/>
          </a:stretch>
        </p:blipFill>
        <p:spPr>
          <a:xfrm>
            <a:off x="8550582" y="1203330"/>
            <a:ext cx="2602315" cy="1966866"/>
          </a:xfrm>
          <a:prstGeom prst="rect">
            <a:avLst/>
          </a:prstGeom>
        </p:spPr>
      </p:pic>
      <p:pic>
        <p:nvPicPr>
          <p:cNvPr id="9" name="Picture 8"/>
          <p:cNvPicPr>
            <a:picLocks noChangeAspect="1"/>
          </p:cNvPicPr>
          <p:nvPr/>
        </p:nvPicPr>
        <p:blipFill>
          <a:blip r:embed="rId6"/>
          <a:stretch>
            <a:fillRect/>
          </a:stretch>
        </p:blipFill>
        <p:spPr>
          <a:xfrm>
            <a:off x="609600" y="3575112"/>
            <a:ext cx="2952333" cy="1476167"/>
          </a:xfrm>
          <a:prstGeom prst="rect">
            <a:avLst/>
          </a:prstGeom>
        </p:spPr>
      </p:pic>
      <p:pic>
        <p:nvPicPr>
          <p:cNvPr id="10" name="Picture 9"/>
          <p:cNvPicPr>
            <a:picLocks noChangeAspect="1"/>
          </p:cNvPicPr>
          <p:nvPr/>
        </p:nvPicPr>
        <p:blipFill>
          <a:blip r:embed="rId7"/>
          <a:stretch>
            <a:fillRect/>
          </a:stretch>
        </p:blipFill>
        <p:spPr>
          <a:xfrm>
            <a:off x="4783159" y="3575112"/>
            <a:ext cx="1161373" cy="116137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3575112"/>
            <a:ext cx="1186518" cy="1186518"/>
          </a:xfrm>
          <a:prstGeom prst="rect">
            <a:avLst/>
          </a:prstGeom>
          <a:ln w="3175">
            <a:solidFill>
              <a:schemeClr val="tx1"/>
            </a:solidFill>
          </a:ln>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3957" y="5051279"/>
            <a:ext cx="3584086" cy="606906"/>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30067" y="3422211"/>
            <a:ext cx="2443347" cy="1629068"/>
          </a:xfrm>
          <a:prstGeom prst="rect">
            <a:avLst/>
          </a:prstGeom>
        </p:spPr>
      </p:pic>
    </p:spTree>
    <p:extLst>
      <p:ext uri="{BB962C8B-B14F-4D97-AF65-F5344CB8AC3E}">
        <p14:creationId xmlns:p14="http://schemas.microsoft.com/office/powerpoint/2010/main" val="2671408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Helvetica Neue Black Condensed" charset="0"/>
              </a:rPr>
              <a:t>National ASDA – Membership Benefits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665" y="3785812"/>
            <a:ext cx="2436986" cy="1828800"/>
          </a:xfrm>
          <a:prstGeom prst="rect">
            <a:avLst/>
          </a:prstGeom>
        </p:spPr>
      </p:pic>
      <p:pic>
        <p:nvPicPr>
          <p:cNvPr id="8" name="Picture 7"/>
          <p:cNvPicPr>
            <a:picLocks noChangeAspect="1"/>
          </p:cNvPicPr>
          <p:nvPr/>
        </p:nvPicPr>
        <p:blipFill rotWithShape="1">
          <a:blip r:embed="rId4"/>
          <a:srcRect l="19671" t="25574" r="20942" b="28525"/>
          <a:stretch/>
        </p:blipFill>
        <p:spPr>
          <a:xfrm>
            <a:off x="4419600" y="1719265"/>
            <a:ext cx="5356486" cy="2328907"/>
          </a:xfrm>
          <a:prstGeom prst="rect">
            <a:avLst/>
          </a:prstGeom>
          <a:ln w="3175">
            <a:solidFill>
              <a:schemeClr val="tx1"/>
            </a:solidFill>
          </a:ln>
        </p:spPr>
      </p:pic>
      <p:pic>
        <p:nvPicPr>
          <p:cNvPr id="9" name="Picture 8"/>
          <p:cNvPicPr>
            <a:picLocks noChangeAspect="1"/>
          </p:cNvPicPr>
          <p:nvPr/>
        </p:nvPicPr>
        <p:blipFill rotWithShape="1">
          <a:blip r:embed="rId5"/>
          <a:srcRect l="26188" t="26230" r="46516" b="15847"/>
          <a:stretch/>
        </p:blipFill>
        <p:spPr>
          <a:xfrm>
            <a:off x="4401927" y="4157131"/>
            <a:ext cx="1211161" cy="1445756"/>
          </a:xfrm>
          <a:prstGeom prst="rect">
            <a:avLst/>
          </a:prstGeom>
        </p:spPr>
      </p:pic>
      <p:pic>
        <p:nvPicPr>
          <p:cNvPr id="10" name="Picture 9"/>
          <p:cNvPicPr>
            <a:picLocks noChangeAspect="1"/>
          </p:cNvPicPr>
          <p:nvPr/>
        </p:nvPicPr>
        <p:blipFill rotWithShape="1">
          <a:blip r:embed="rId6"/>
          <a:srcRect l="45368" t="15082" r="17623" b="10164"/>
          <a:stretch/>
        </p:blipFill>
        <p:spPr>
          <a:xfrm>
            <a:off x="5825408" y="4116297"/>
            <a:ext cx="1272435" cy="1445755"/>
          </a:xfrm>
          <a:prstGeom prst="rect">
            <a:avLst/>
          </a:prstGeom>
        </p:spPr>
      </p:pic>
      <p:pic>
        <p:nvPicPr>
          <p:cNvPr id="11" name="Picture 10"/>
          <p:cNvPicPr>
            <a:picLocks noChangeAspect="1"/>
          </p:cNvPicPr>
          <p:nvPr/>
        </p:nvPicPr>
        <p:blipFill rotWithShape="1">
          <a:blip r:embed="rId7"/>
          <a:srcRect l="70375" t="43333" r="22375" b="43333"/>
          <a:stretch/>
        </p:blipFill>
        <p:spPr>
          <a:xfrm>
            <a:off x="7307108" y="4116296"/>
            <a:ext cx="2468978" cy="1445755"/>
          </a:xfrm>
          <a:prstGeom prst="rect">
            <a:avLst/>
          </a:prstGeom>
        </p:spPr>
      </p:pic>
      <p:pic>
        <p:nvPicPr>
          <p:cNvPr id="4" name="Picture 3" descr="A group of people posing for a photo&#10;&#10;Description automatically generated">
            <a:extLst>
              <a:ext uri="{FF2B5EF4-FFF2-40B4-BE49-F238E27FC236}">
                <a16:creationId xmlns:a16="http://schemas.microsoft.com/office/drawing/2014/main" id="{42928426-EA78-963F-47A8-808ABAE26828}"/>
              </a:ext>
            </a:extLst>
          </p:cNvPr>
          <p:cNvPicPr>
            <a:picLocks noChangeAspect="1"/>
          </p:cNvPicPr>
          <p:nvPr/>
        </p:nvPicPr>
        <p:blipFill>
          <a:blip r:embed="rId8"/>
          <a:stretch>
            <a:fillRect/>
          </a:stretch>
        </p:blipFill>
        <p:spPr>
          <a:xfrm>
            <a:off x="1795665" y="1719265"/>
            <a:ext cx="2443273" cy="1828800"/>
          </a:xfrm>
          <a:prstGeom prst="rect">
            <a:avLst/>
          </a:prstGeom>
        </p:spPr>
      </p:pic>
    </p:spTree>
    <p:extLst>
      <p:ext uri="{BB962C8B-B14F-4D97-AF65-F5344CB8AC3E}">
        <p14:creationId xmlns:p14="http://schemas.microsoft.com/office/powerpoint/2010/main" val="1392542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Organized Dentistry mean?</a:t>
            </a:r>
          </a:p>
        </p:txBody>
      </p:sp>
      <p:sp>
        <p:nvSpPr>
          <p:cNvPr id="4" name="Content Placeholder 2"/>
          <p:cNvSpPr>
            <a:spLocks noGrp="1"/>
          </p:cNvSpPr>
          <p:nvPr>
            <p:ph sz="quarter" idx="10"/>
          </p:nvPr>
        </p:nvSpPr>
        <p:spPr>
          <a:xfrm>
            <a:off x="609600" y="1612901"/>
            <a:ext cx="7758023" cy="4270375"/>
          </a:xfrm>
        </p:spPr>
        <p:txBody>
          <a:bodyPr>
            <a:noAutofit/>
          </a:bodyPr>
          <a:lstStyle/>
          <a:p>
            <a:pPr marL="457200" indent="-457200">
              <a:spcBef>
                <a:spcPts val="672"/>
              </a:spcBef>
              <a:buFont typeface="Arial" panose="020B0604020202020204" pitchFamily="34" charset="0"/>
              <a:buChar char="•"/>
            </a:pPr>
            <a:r>
              <a:rPr lang="en-US" sz="2800" b="1" dirty="0">
                <a:solidFill>
                  <a:srgbClr val="0F334A"/>
                </a:solidFill>
              </a:rPr>
              <a:t>Organized Dentistry </a:t>
            </a:r>
          </a:p>
          <a:p>
            <a:pPr marL="800080" lvl="1" indent="-342891">
              <a:spcBef>
                <a:spcPts val="100"/>
              </a:spcBef>
              <a:buFont typeface="Arial" panose="020B0604020202020204" pitchFamily="34" charset="0"/>
              <a:buChar char="•"/>
            </a:pPr>
            <a:r>
              <a:rPr lang="en-US" sz="2500" dirty="0"/>
              <a:t>Combined efforts of all dental organizations</a:t>
            </a:r>
          </a:p>
          <a:p>
            <a:pPr marL="457189" lvl="1" indent="0">
              <a:spcBef>
                <a:spcPts val="100"/>
              </a:spcBef>
              <a:buNone/>
            </a:pPr>
            <a:endParaRPr lang="en-US" sz="2500" dirty="0"/>
          </a:p>
          <a:p>
            <a:pPr marL="457200" indent="-457200">
              <a:spcBef>
                <a:spcPts val="100"/>
              </a:spcBef>
              <a:buFont typeface="Arial" panose="020B0604020202020204" pitchFamily="34" charset="0"/>
              <a:buChar char="•"/>
            </a:pPr>
            <a:r>
              <a:rPr lang="en-US" sz="2800" b="1" dirty="0">
                <a:solidFill>
                  <a:srgbClr val="0F334A"/>
                </a:solidFill>
              </a:rPr>
              <a:t>ASDA partners with:</a:t>
            </a:r>
          </a:p>
          <a:p>
            <a:pPr marL="800080" lvl="1" indent="-342891">
              <a:spcBef>
                <a:spcPts val="50"/>
              </a:spcBef>
              <a:buFont typeface="Arial" panose="020B0604020202020204" pitchFamily="34" charset="0"/>
              <a:buChar char="•"/>
            </a:pPr>
            <a:r>
              <a:rPr lang="en-US" sz="2500" dirty="0"/>
              <a:t>American Dental Association (ADA)</a:t>
            </a:r>
          </a:p>
          <a:p>
            <a:pPr marL="800080" lvl="1" indent="-342891">
              <a:spcBef>
                <a:spcPts val="50"/>
              </a:spcBef>
              <a:buFont typeface="Arial" panose="020B0604020202020204" pitchFamily="34" charset="0"/>
              <a:buChar char="•"/>
            </a:pPr>
            <a:r>
              <a:rPr lang="en-US" sz="2500" dirty="0"/>
              <a:t>Academy of General Dentistry (AGD)</a:t>
            </a:r>
          </a:p>
          <a:p>
            <a:pPr marL="800080" lvl="1" indent="-342891">
              <a:spcBef>
                <a:spcPts val="50"/>
              </a:spcBef>
              <a:buFont typeface="Arial" panose="020B0604020202020204" pitchFamily="34" charset="0"/>
              <a:buChar char="•"/>
            </a:pPr>
            <a:r>
              <a:rPr lang="en-US" sz="2500" dirty="0"/>
              <a:t>American Dental Education Association (ADEA)</a:t>
            </a:r>
          </a:p>
          <a:p>
            <a:pPr marL="800080" lvl="1" indent="-342891">
              <a:spcBef>
                <a:spcPts val="50"/>
              </a:spcBef>
              <a:buFont typeface="Arial" panose="020B0604020202020204" pitchFamily="34" charset="0"/>
              <a:buChar char="•"/>
            </a:pPr>
            <a:r>
              <a:rPr lang="en-US" sz="2500" dirty="0"/>
              <a:t>State dental societies and associations</a:t>
            </a:r>
          </a:p>
          <a:p>
            <a:pPr marL="800080" lvl="1" indent="-342891">
              <a:spcBef>
                <a:spcPts val="50"/>
              </a:spcBef>
              <a:buFont typeface="Arial" panose="020B0604020202020204" pitchFamily="34" charset="0"/>
              <a:buChar char="•"/>
            </a:pPr>
            <a:r>
              <a:rPr lang="en-US" sz="2500" dirty="0"/>
              <a:t>Specialty societies and associations</a:t>
            </a:r>
          </a:p>
          <a:p>
            <a:pPr marL="800080" lvl="1" indent="-342891">
              <a:spcBef>
                <a:spcPts val="50"/>
              </a:spcBef>
              <a:buFont typeface="Arial" panose="020B0604020202020204" pitchFamily="34" charset="0"/>
              <a:buChar char="•"/>
            </a:pPr>
            <a:r>
              <a:rPr lang="en-US" sz="2500" dirty="0"/>
              <a:t>Student dental groups </a:t>
            </a:r>
          </a:p>
          <a:p>
            <a:endParaRPr lang="en-US" dirty="0"/>
          </a:p>
        </p:txBody>
      </p:sp>
    </p:spTree>
    <p:extLst>
      <p:ext uri="{BB962C8B-B14F-4D97-AF65-F5344CB8AC3E}">
        <p14:creationId xmlns:p14="http://schemas.microsoft.com/office/powerpoint/2010/main" val="3553377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0"/>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ASDA Advocates For You</a:t>
            </a:r>
            <a:endParaRPr dirty="0"/>
          </a:p>
        </p:txBody>
      </p:sp>
      <p:sp>
        <p:nvSpPr>
          <p:cNvPr id="110" name="Google Shape;110;p10"/>
          <p:cNvSpPr txBox="1">
            <a:spLocks noGrp="1"/>
          </p:cNvSpPr>
          <p:nvPr>
            <p:ph type="body" idx="1"/>
          </p:nvPr>
        </p:nvSpPr>
        <p:spPr>
          <a:xfrm>
            <a:off x="393700" y="1536701"/>
            <a:ext cx="6578600" cy="4270375"/>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chemeClr val="dk1"/>
              </a:buClr>
              <a:buSzPts val="2800"/>
              <a:buFont typeface="Arial"/>
              <a:buChar char="•"/>
            </a:pPr>
            <a:r>
              <a:rPr lang="en-US" sz="2800" dirty="0"/>
              <a:t>Keeps you informed on issues impacting the dental profession</a:t>
            </a:r>
            <a:endParaRPr dirty="0"/>
          </a:p>
          <a:p>
            <a:pPr marL="457200" lvl="0" indent="-457200" algn="l" rtl="0">
              <a:spcBef>
                <a:spcPts val="560"/>
              </a:spcBef>
              <a:spcAft>
                <a:spcPts val="0"/>
              </a:spcAft>
              <a:buClr>
                <a:schemeClr val="dk1"/>
              </a:buClr>
              <a:buSzPts val="2800"/>
              <a:buFont typeface="Arial"/>
              <a:buChar char="•"/>
            </a:pPr>
            <a:r>
              <a:rPr lang="en-US" sz="2800" dirty="0"/>
              <a:t>Represents your interests and provides opportunities to champion your rights as future dentists</a:t>
            </a:r>
            <a:endParaRPr dirty="0"/>
          </a:p>
          <a:p>
            <a:pPr marL="457200" lvl="0" indent="-457200" algn="l" rtl="0">
              <a:spcBef>
                <a:spcPts val="560"/>
              </a:spcBef>
              <a:spcAft>
                <a:spcPts val="0"/>
              </a:spcAft>
              <a:buClr>
                <a:schemeClr val="dk1"/>
              </a:buClr>
              <a:buSzPts val="2800"/>
              <a:buFont typeface="Arial"/>
              <a:buChar char="•"/>
            </a:pPr>
            <a:r>
              <a:rPr lang="en-US" sz="2800" dirty="0"/>
              <a:t>Supports patients by advocating for the protection and advancement of their welfare within the profession</a:t>
            </a:r>
            <a:endParaRPr dirty="0"/>
          </a:p>
        </p:txBody>
      </p:sp>
      <p:pic>
        <p:nvPicPr>
          <p:cNvPr id="2" name="Picture 1" descr="A stuffed animal in front of a building&#10;&#10;Description automatically generated">
            <a:extLst>
              <a:ext uri="{FF2B5EF4-FFF2-40B4-BE49-F238E27FC236}">
                <a16:creationId xmlns:a16="http://schemas.microsoft.com/office/drawing/2014/main" id="{70F58963-E130-5944-EC65-C55FDAE95B40}"/>
              </a:ext>
            </a:extLst>
          </p:cNvPr>
          <p:cNvPicPr>
            <a:picLocks noChangeAspect="1"/>
          </p:cNvPicPr>
          <p:nvPr/>
        </p:nvPicPr>
        <p:blipFill>
          <a:blip r:embed="rId3"/>
          <a:stretch>
            <a:fillRect/>
          </a:stretch>
        </p:blipFill>
        <p:spPr>
          <a:xfrm>
            <a:off x="7718847" y="1481519"/>
            <a:ext cx="3423285" cy="4268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64081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62490D-08ED-408A-72E4-DEC483AA50AE}"/>
              </a:ext>
            </a:extLst>
          </p:cNvPr>
          <p:cNvSpPr>
            <a:spLocks noGrp="1"/>
          </p:cNvSpPr>
          <p:nvPr>
            <p:ph sz="quarter" idx="10"/>
          </p:nvPr>
        </p:nvSpPr>
        <p:spPr>
          <a:xfrm>
            <a:off x="609600" y="1422401"/>
            <a:ext cx="10972800" cy="4270375"/>
          </a:xfrm>
        </p:spPr>
        <p:txBody>
          <a:bodyPr/>
          <a:lstStyle/>
          <a:p>
            <a:pPr>
              <a:spcBef>
                <a:spcPct val="50000"/>
              </a:spcBef>
            </a:pPr>
            <a:r>
              <a:rPr lang="en-US" sz="2800" b="1" dirty="0">
                <a:solidFill>
                  <a:srgbClr val="0F334A"/>
                </a:solidFill>
              </a:rPr>
              <a:t>What is it?</a:t>
            </a:r>
            <a:endParaRPr lang="en-US" sz="2133" b="1" dirty="0">
              <a:solidFill>
                <a:srgbClr val="0F334A"/>
              </a:solidFill>
            </a:endParaRPr>
          </a:p>
          <a:p>
            <a:pPr marL="800080" lvl="1" indent="-342891">
              <a:spcBef>
                <a:spcPct val="50000"/>
              </a:spcBef>
              <a:buFont typeface="Arial" panose="020B0604020202020204" pitchFamily="34" charset="0"/>
              <a:buChar char="•"/>
            </a:pPr>
            <a:r>
              <a:rPr lang="en-US" sz="2500" dirty="0"/>
              <a:t>ASDA’s grassroots advocacy software where members can send letters to their legislators about issues that affect dental students.</a:t>
            </a:r>
          </a:p>
          <a:p>
            <a:pPr marL="800080" lvl="1" indent="-342891">
              <a:spcBef>
                <a:spcPct val="50000"/>
              </a:spcBef>
              <a:buFont typeface="Arial" panose="020B0604020202020204" pitchFamily="34" charset="0"/>
              <a:buChar char="•"/>
            </a:pPr>
            <a:r>
              <a:rPr lang="en-US" sz="2500" dirty="0"/>
              <a:t>You can sign up for text alerts to receive a text when we need your help.</a:t>
            </a:r>
          </a:p>
          <a:p>
            <a:pPr marL="800080" lvl="1" indent="-342891">
              <a:spcBef>
                <a:spcPct val="50000"/>
              </a:spcBef>
              <a:buFont typeface="Arial" panose="020B0604020202020204" pitchFamily="34" charset="0"/>
              <a:buChar char="•"/>
            </a:pPr>
            <a:r>
              <a:rPr lang="en-US" sz="2500" dirty="0"/>
              <a:t>Explore other ASDA Action features like looking up bills and candidates running for office.</a:t>
            </a:r>
          </a:p>
          <a:p>
            <a:endParaRPr lang="en-US" dirty="0"/>
          </a:p>
        </p:txBody>
      </p:sp>
      <p:sp>
        <p:nvSpPr>
          <p:cNvPr id="4" name="Title 1">
            <a:extLst>
              <a:ext uri="{FF2B5EF4-FFF2-40B4-BE49-F238E27FC236}">
                <a16:creationId xmlns:a16="http://schemas.microsoft.com/office/drawing/2014/main" id="{E40FA1C2-0C06-55FE-78E4-18351082CDE5}"/>
              </a:ext>
            </a:extLst>
          </p:cNvPr>
          <p:cNvSpPr>
            <a:spLocks noGrp="1"/>
          </p:cNvSpPr>
          <p:nvPr>
            <p:ph type="title"/>
          </p:nvPr>
        </p:nvSpPr>
        <p:spPr>
          <a:xfrm>
            <a:off x="609600" y="338138"/>
            <a:ext cx="10972800" cy="1143000"/>
          </a:xfrm>
        </p:spPr>
        <p:txBody>
          <a:bodyPr/>
          <a:lstStyle/>
          <a:p>
            <a:r>
              <a:rPr lang="en-US" dirty="0"/>
              <a:t>ASDA Action</a:t>
            </a:r>
          </a:p>
        </p:txBody>
      </p:sp>
      <p:pic>
        <p:nvPicPr>
          <p:cNvPr id="5" name="Picture 4" descr="Icon&#10;&#10;Description automatically generated">
            <a:extLst>
              <a:ext uri="{FF2B5EF4-FFF2-40B4-BE49-F238E27FC236}">
                <a16:creationId xmlns:a16="http://schemas.microsoft.com/office/drawing/2014/main" id="{77C2B6F5-44D4-B4C9-2F98-F573FEFCAF98}"/>
              </a:ext>
            </a:extLst>
          </p:cNvPr>
          <p:cNvPicPr>
            <a:picLocks noChangeAspect="1"/>
          </p:cNvPicPr>
          <p:nvPr/>
        </p:nvPicPr>
        <p:blipFill>
          <a:blip r:embed="rId3"/>
          <a:stretch>
            <a:fillRect/>
          </a:stretch>
        </p:blipFill>
        <p:spPr>
          <a:xfrm>
            <a:off x="2388702" y="4592396"/>
            <a:ext cx="7653132" cy="1434962"/>
          </a:xfrm>
          <a:prstGeom prst="rect">
            <a:avLst/>
          </a:prstGeom>
        </p:spPr>
      </p:pic>
    </p:spTree>
    <p:extLst>
      <p:ext uri="{BB962C8B-B14F-4D97-AF65-F5344CB8AC3E}">
        <p14:creationId xmlns:p14="http://schemas.microsoft.com/office/powerpoint/2010/main" val="3071702298"/>
      </p:ext>
    </p:extLst>
  </p:cSld>
  <p:clrMapOvr>
    <a:masterClrMapping/>
  </p:clrMapOvr>
</p:sld>
</file>

<file path=ppt/theme/theme1.xml><?xml version="1.0" encoding="utf-8"?>
<a:theme xmlns:a="http://schemas.openxmlformats.org/drawingml/2006/main" name="American Student Dental Associ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merican Student Dental Associa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ASDA Annual Session 2015 template</Template>
  <TotalTime>932</TotalTime>
  <Words>2040</Words>
  <Application>Microsoft Office PowerPoint</Application>
  <PresentationFormat>Widescreen</PresentationFormat>
  <Paragraphs>156</Paragraphs>
  <Slides>15</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Arial</vt:lpstr>
      <vt:lpstr>Calibri</vt:lpstr>
      <vt:lpstr>Calibri Light</vt:lpstr>
      <vt:lpstr>Chalkduster</vt:lpstr>
      <vt:lpstr>Franklin Gothic Medium Cond</vt:lpstr>
      <vt:lpstr>Helvetica Neue Black Condensed</vt:lpstr>
      <vt:lpstr>Short Stack</vt:lpstr>
      <vt:lpstr>American Student Dental Association</vt:lpstr>
      <vt:lpstr>American Student Dental Association</vt:lpstr>
      <vt:lpstr>An Overview for Predentals</vt:lpstr>
      <vt:lpstr>What is ASDA?</vt:lpstr>
      <vt:lpstr>ASDA’s Mission</vt:lpstr>
      <vt:lpstr>PowerPoint Presentation</vt:lpstr>
      <vt:lpstr>What does ASDA do?</vt:lpstr>
      <vt:lpstr>National ASDA – Membership Benefits</vt:lpstr>
      <vt:lpstr>What does Organized Dentistry mean?</vt:lpstr>
      <vt:lpstr>ASDA Advocates For You</vt:lpstr>
      <vt:lpstr>ASDA Action</vt:lpstr>
      <vt:lpstr>ASDA Leadership in Action</vt:lpstr>
      <vt:lpstr>Getting into Dental School</vt:lpstr>
      <vt:lpstr>ASDA Publications</vt:lpstr>
      <vt:lpstr>US Dental School and ASDA Chapter Info</vt:lpstr>
      <vt:lpstr>Get Connected </vt:lpstr>
      <vt:lpstr>Join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title</dc:title>
  <dc:creator>Kerri Richardson</dc:creator>
  <cp:lastModifiedBy>Kylie Weller</cp:lastModifiedBy>
  <cp:revision>65</cp:revision>
  <dcterms:created xsi:type="dcterms:W3CDTF">2015-11-30T15:50:51Z</dcterms:created>
  <dcterms:modified xsi:type="dcterms:W3CDTF">2023-09-18T17:41:38Z</dcterms:modified>
</cp:coreProperties>
</file>